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85" r:id="rId3"/>
    <p:sldId id="259" r:id="rId4"/>
    <p:sldId id="287" r:id="rId5"/>
    <p:sldId id="286" r:id="rId6"/>
    <p:sldId id="261" r:id="rId7"/>
    <p:sldId id="282" r:id="rId8"/>
    <p:sldId id="262" r:id="rId9"/>
    <p:sldId id="277" r:id="rId10"/>
    <p:sldId id="281" r:id="rId11"/>
    <p:sldId id="263" r:id="rId12"/>
    <p:sldId id="289" r:id="rId13"/>
    <p:sldId id="290" r:id="rId14"/>
    <p:sldId id="279" r:id="rId15"/>
    <p:sldId id="291" r:id="rId16"/>
    <p:sldId id="283" r:id="rId17"/>
    <p:sldId id="284" r:id="rId18"/>
    <p:sldId id="267" r:id="rId19"/>
    <p:sldId id="292" r:id="rId20"/>
    <p:sldId id="268" r:id="rId21"/>
    <p:sldId id="288" r:id="rId22"/>
    <p:sldId id="2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9D4"/>
    <a:srgbClr val="FF9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213AA0-6997-4038-8337-98293A638FDA}" v="149" dt="2024-05-12T18:08:12.260"/>
  </p1510:revLst>
</p1510:revInfo>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A538C-E9B0-42AD-AC90-BE79212AE183}" type="datetimeFigureOut">
              <a:rPr lang="en-IN" smtClean="0"/>
              <a:t>06-09-2025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75BA4-5EC8-4DED-87A1-4497D69072AC}" type="slidenum">
              <a:rPr lang="en-IN" smtClean="0"/>
              <a:t>‹#›</a:t>
            </a:fld>
            <a:endParaRPr lang="en-IN"/>
          </a:p>
        </p:txBody>
      </p:sp>
    </p:spTree>
    <p:extLst>
      <p:ext uri="{BB962C8B-B14F-4D97-AF65-F5344CB8AC3E}">
        <p14:creationId xmlns:p14="http://schemas.microsoft.com/office/powerpoint/2010/main" val="241405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75BA4-5EC8-4DED-87A1-4497D69072AC}" type="slidenum">
              <a:rPr lang="en-IN" smtClean="0"/>
              <a:t>5</a:t>
            </a:fld>
            <a:endParaRPr lang="en-IN"/>
          </a:p>
        </p:txBody>
      </p:sp>
    </p:spTree>
    <p:extLst>
      <p:ext uri="{BB962C8B-B14F-4D97-AF65-F5344CB8AC3E}">
        <p14:creationId xmlns:p14="http://schemas.microsoft.com/office/powerpoint/2010/main" val="125951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4E1F-07C3-0CFE-5900-0149C5E3F3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1FE8A0-02D0-4001-2701-D911D131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043D6B-1C52-B272-53DD-339006FD44F6}"/>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5" name="Footer Placeholder 4">
            <a:extLst>
              <a:ext uri="{FF2B5EF4-FFF2-40B4-BE49-F238E27FC236}">
                <a16:creationId xmlns:a16="http://schemas.microsoft.com/office/drawing/2014/main" id="{4A801086-0C5D-C45A-214F-0BA95AA617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51F6A-E1C0-59E2-D5F4-A203589A7C6E}"/>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1626859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C823-C72E-E158-6980-0E5DAF64F3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1F2B44-8D9F-5D69-5A42-7A6BCA1622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745758-C112-F37E-818D-65AC70DE0C6C}"/>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5" name="Footer Placeholder 4">
            <a:extLst>
              <a:ext uri="{FF2B5EF4-FFF2-40B4-BE49-F238E27FC236}">
                <a16:creationId xmlns:a16="http://schemas.microsoft.com/office/drawing/2014/main" id="{9AEC225C-FE82-2C03-EE86-D83441A3A5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4E60E8-05C7-9CFC-AA31-311809414275}"/>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3765938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7B5C9-DEF9-820A-8F93-C51101B547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EA2AEE-AA23-27D4-4DAD-4C386F3256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406459-E771-0E3B-CA60-76EB4F4FD3E9}"/>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5" name="Footer Placeholder 4">
            <a:extLst>
              <a:ext uri="{FF2B5EF4-FFF2-40B4-BE49-F238E27FC236}">
                <a16:creationId xmlns:a16="http://schemas.microsoft.com/office/drawing/2014/main" id="{56C12B5F-85E2-B746-FFF6-4F3BF27D75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AFED11-3DFE-6334-5F73-2279A7306496}"/>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397068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C1D6-861C-3F26-B55B-862B8DD135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3DD889-C5FC-9C58-7434-C773AF16B6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5E02FA-855B-0892-2998-63D449CF28F8}"/>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5" name="Footer Placeholder 4">
            <a:extLst>
              <a:ext uri="{FF2B5EF4-FFF2-40B4-BE49-F238E27FC236}">
                <a16:creationId xmlns:a16="http://schemas.microsoft.com/office/drawing/2014/main" id="{C4A58B28-5E65-5E22-03A4-9E047D4AE9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1A11F-1618-3C8E-F898-1C6FAD15A27C}"/>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255013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231A-C962-A536-8BC2-C52AA9132F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DA44F3-A6AC-A184-60C3-0C02A2B17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9E401-8DD8-A146-1510-3FA854CDA2F0}"/>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5" name="Footer Placeholder 4">
            <a:extLst>
              <a:ext uri="{FF2B5EF4-FFF2-40B4-BE49-F238E27FC236}">
                <a16:creationId xmlns:a16="http://schemas.microsoft.com/office/drawing/2014/main" id="{7FACCFF3-73D6-7532-7899-CB183281C1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39397F-15C0-4113-B6F1-6C5D1073399B}"/>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2115330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BCF0-8E3A-5DA2-573A-340208E02E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C29489-ACDC-974C-8F7F-CC011AE532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317F54-8941-B735-7EC1-E1BF55A5B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C59071-312D-153A-7385-1B43C3145F87}"/>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6" name="Footer Placeholder 5">
            <a:extLst>
              <a:ext uri="{FF2B5EF4-FFF2-40B4-BE49-F238E27FC236}">
                <a16:creationId xmlns:a16="http://schemas.microsoft.com/office/drawing/2014/main" id="{58D33DE7-1519-3DD5-E898-F4B13D35FB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A2A6F1-549C-47DE-91CE-5E39E95DC3D9}"/>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2386511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4480-01AF-7298-C81F-BB2C6B51C7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0F6763-BDEB-94E0-A0B9-5B30453A55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3C18C2-0A77-A76F-7509-D28E7F8D97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7495AC-C847-4DB8-EC87-9E4B2BFC61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B03E46-0B80-18E2-73B6-E71B9D1A65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1A78DD-337A-B08E-2743-2A51F1835B25}"/>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8" name="Footer Placeholder 7">
            <a:extLst>
              <a:ext uri="{FF2B5EF4-FFF2-40B4-BE49-F238E27FC236}">
                <a16:creationId xmlns:a16="http://schemas.microsoft.com/office/drawing/2014/main" id="{FC72D305-A11B-9F77-C492-C530F57E708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9CA1C2-6BB5-839A-6841-6952CD6944F8}"/>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2855705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9C2F-F514-0807-968D-56EB0098F4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B21E20-6A4C-C605-1C3B-CEC376E6DC0B}"/>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4" name="Footer Placeholder 3">
            <a:extLst>
              <a:ext uri="{FF2B5EF4-FFF2-40B4-BE49-F238E27FC236}">
                <a16:creationId xmlns:a16="http://schemas.microsoft.com/office/drawing/2014/main" id="{B44945CA-6EF8-10F2-A275-03D57C0068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486B57-E5C9-FAD1-3163-E0FE57C51AE2}"/>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4106541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2A2BE7-FA60-0223-AEA0-5110EDF43378}"/>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3" name="Footer Placeholder 2">
            <a:extLst>
              <a:ext uri="{FF2B5EF4-FFF2-40B4-BE49-F238E27FC236}">
                <a16:creationId xmlns:a16="http://schemas.microsoft.com/office/drawing/2014/main" id="{7B356AAA-EB5D-8E3D-DF28-F6B017351C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2BA81D-6B1D-756D-70F1-E89D67EB7F3A}"/>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358265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A638-9FDA-F0F1-4E15-76967FA2C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0F592-C96A-6A64-FD15-DCA6580153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5FDFF8-B005-C75F-7DB6-2F946DF14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F6B68-3664-8097-BAD6-C924BBFDAD39}"/>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6" name="Footer Placeholder 5">
            <a:extLst>
              <a:ext uri="{FF2B5EF4-FFF2-40B4-BE49-F238E27FC236}">
                <a16:creationId xmlns:a16="http://schemas.microsoft.com/office/drawing/2014/main" id="{CC555B08-C9E0-2248-FE9D-3C95FAB342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BF03EC-A4EC-603C-ED4D-AE962D81B330}"/>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163002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65A4-137C-9CBB-721E-1238AB0ECF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CC11CA-1133-90E4-6F77-8EE93D6361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3604A2-591C-2122-260B-52E7F06C3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C41ED-A151-BEE4-8B83-79AB4B6A37F1}"/>
              </a:ext>
            </a:extLst>
          </p:cNvPr>
          <p:cNvSpPr>
            <a:spLocks noGrp="1"/>
          </p:cNvSpPr>
          <p:nvPr>
            <p:ph type="dt" sz="half" idx="10"/>
          </p:nvPr>
        </p:nvSpPr>
        <p:spPr/>
        <p:txBody>
          <a:bodyPr/>
          <a:lstStyle/>
          <a:p>
            <a:fld id="{71CF4478-12E3-4EE5-9588-293552DE8D27}" type="datetimeFigureOut">
              <a:rPr lang="en-IN" smtClean="0"/>
              <a:t>06-09-2025</a:t>
            </a:fld>
            <a:endParaRPr lang="en-IN"/>
          </a:p>
        </p:txBody>
      </p:sp>
      <p:sp>
        <p:nvSpPr>
          <p:cNvPr id="6" name="Footer Placeholder 5">
            <a:extLst>
              <a:ext uri="{FF2B5EF4-FFF2-40B4-BE49-F238E27FC236}">
                <a16:creationId xmlns:a16="http://schemas.microsoft.com/office/drawing/2014/main" id="{1F58E296-ECC8-BD3D-74F1-0EFDEC8F3A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EF442-1261-07C7-1E5E-1751326C0202}"/>
              </a:ext>
            </a:extLst>
          </p:cNvPr>
          <p:cNvSpPr>
            <a:spLocks noGrp="1"/>
          </p:cNvSpPr>
          <p:nvPr>
            <p:ph type="sldNum" sz="quarter" idx="12"/>
          </p:nvPr>
        </p:nvSpPr>
        <p:spPr/>
        <p:txBody>
          <a:bodyPr/>
          <a:lstStyle/>
          <a:p>
            <a:fld id="{1F8FD2FF-0661-4620-8F3B-372B59C09FD9}" type="slidenum">
              <a:rPr lang="en-IN" smtClean="0"/>
              <a:t>‹#›</a:t>
            </a:fld>
            <a:endParaRPr lang="en-IN"/>
          </a:p>
        </p:txBody>
      </p:sp>
    </p:spTree>
    <p:extLst>
      <p:ext uri="{BB962C8B-B14F-4D97-AF65-F5344CB8AC3E}">
        <p14:creationId xmlns:p14="http://schemas.microsoft.com/office/powerpoint/2010/main" val="3486185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C53613-7055-2C96-ECFF-44AE2AC61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577F73-9289-7F5F-20BD-CAEE6D6E2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705AF3-7543-05E0-FF2B-D02C36D4D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F4478-12E3-4EE5-9588-293552DE8D27}" type="datetimeFigureOut">
              <a:rPr lang="en-IN" smtClean="0"/>
              <a:t>06-09-2025</a:t>
            </a:fld>
            <a:endParaRPr lang="en-IN"/>
          </a:p>
        </p:txBody>
      </p:sp>
      <p:sp>
        <p:nvSpPr>
          <p:cNvPr id="5" name="Footer Placeholder 4">
            <a:extLst>
              <a:ext uri="{FF2B5EF4-FFF2-40B4-BE49-F238E27FC236}">
                <a16:creationId xmlns:a16="http://schemas.microsoft.com/office/drawing/2014/main" id="{FCDCB771-76D4-95EB-30B4-B5D3C5648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13E8EA-4CCF-20B1-CF03-8663CB0812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FD2FF-0661-4620-8F3B-372B59C09FD9}" type="slidenum">
              <a:rPr lang="en-IN" smtClean="0"/>
              <a:t>‹#›</a:t>
            </a:fld>
            <a:endParaRPr lang="en-IN"/>
          </a:p>
        </p:txBody>
      </p:sp>
    </p:spTree>
    <p:extLst>
      <p:ext uri="{BB962C8B-B14F-4D97-AF65-F5344CB8AC3E}">
        <p14:creationId xmlns:p14="http://schemas.microsoft.com/office/powerpoint/2010/main" val="1908110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hyperlink" Target="https://www.kaggle.com/" TargetMode="External"/><Relationship Id="rId7" Type="http://schemas.openxmlformats.org/officeDocument/2006/relationships/image" Target="../media/image21.png"/><Relationship Id="rId2" Type="http://schemas.openxmlformats.org/officeDocument/2006/relationships/hyperlink" Target="https://www.kaggle.com/datasets/ashx010/weather-patterns-and-trends" TargetMode="External"/><Relationship Id="rId1" Type="http://schemas.openxmlformats.org/officeDocument/2006/relationships/slideLayout" Target="../slideLayouts/slideLayout2.xml"/><Relationship Id="rId6" Type="http://schemas.openxmlformats.org/officeDocument/2006/relationships/hyperlink" Target="https://www.tutorialspoint.com/r/index.htm" TargetMode="External"/><Relationship Id="rId5" Type="http://schemas.openxmlformats.org/officeDocument/2006/relationships/hyperlink" Target="https://github.com/" TargetMode="External"/><Relationship Id="rId4" Type="http://schemas.openxmlformats.org/officeDocument/2006/relationships/hyperlink" Target="https://rpubs.com/"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jmrionline.com/jmri/article/view/159"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pngall.com/weather-report-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4CFC5E-6BFB-FB39-D467-42F2F9F4ECC7}"/>
              </a:ext>
            </a:extLst>
          </p:cNvPr>
          <p:cNvPicPr>
            <a:picLocks noChangeAspect="1"/>
          </p:cNvPicPr>
          <p:nvPr/>
        </p:nvPicPr>
        <p:blipFill rotWithShape="1">
          <a:blip r:embed="rId2"/>
          <a:srcRect b="17319"/>
          <a:stretch/>
        </p:blipFill>
        <p:spPr>
          <a:xfrm>
            <a:off x="93406" y="118546"/>
            <a:ext cx="12005188" cy="6656439"/>
          </a:xfrm>
          <a:prstGeom prst="rect">
            <a:avLst/>
          </a:prstGeom>
        </p:spPr>
      </p:pic>
      <p:sp>
        <p:nvSpPr>
          <p:cNvPr id="2" name="Rectangle 1">
            <a:extLst>
              <a:ext uri="{FF2B5EF4-FFF2-40B4-BE49-F238E27FC236}">
                <a16:creationId xmlns:a16="http://schemas.microsoft.com/office/drawing/2014/main" id="{BDA31F1D-DB4B-7AD9-C7B9-752E2BEBE691}"/>
              </a:ext>
            </a:extLst>
          </p:cNvPr>
          <p:cNvSpPr/>
          <p:nvPr/>
        </p:nvSpPr>
        <p:spPr>
          <a:xfrm flipH="1">
            <a:off x="1150374" y="201562"/>
            <a:ext cx="10825316" cy="102255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800" kern="100" dirty="0">
                <a:solidFill>
                  <a:srgbClr val="FF0000"/>
                </a:solidFill>
                <a:effectLst/>
                <a:latin typeface="Elephant" panose="02020904090505020303" pitchFamily="18" charset="0"/>
                <a:ea typeface="Calibri" panose="020F0502020204030204" pitchFamily="34" charset="0"/>
                <a:cs typeface="Times New Roman" panose="02020603050405020304" pitchFamily="18" charset="0"/>
              </a:rPr>
              <a:t>“NEW DELHI WEATHER FORECASTING WITH TIME SERIES ANALYSIS”</a:t>
            </a:r>
            <a:endParaRPr lang="en-IN" sz="2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Diagonal Corners Rounded 2">
            <a:extLst>
              <a:ext uri="{FF2B5EF4-FFF2-40B4-BE49-F238E27FC236}">
                <a16:creationId xmlns:a16="http://schemas.microsoft.com/office/drawing/2014/main" id="{46723FFF-5138-F57D-FCF1-D17E5439AE5F}"/>
              </a:ext>
            </a:extLst>
          </p:cNvPr>
          <p:cNvSpPr/>
          <p:nvPr/>
        </p:nvSpPr>
        <p:spPr>
          <a:xfrm>
            <a:off x="2438401" y="5132438"/>
            <a:ext cx="6656438" cy="1524000"/>
          </a:xfrm>
          <a:prstGeom prst="round2Diag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solidFill>
                  <a:srgbClr val="002060"/>
                </a:solidFill>
                <a:highlight>
                  <a:srgbClr val="C0C0C0"/>
                </a:highlight>
                <a:latin typeface="Arabic Typesetting" panose="03020402040406030203" pitchFamily="66" charset="-78"/>
                <a:cs typeface="Arabic Typesetting" panose="03020402040406030203" pitchFamily="66" charset="-78"/>
              </a:rPr>
              <a:t>:Submitted by:</a:t>
            </a:r>
          </a:p>
          <a:p>
            <a:pPr algn="ctr"/>
            <a:r>
              <a:rPr lang="en-US" sz="3600" b="1" dirty="0">
                <a:solidFill>
                  <a:schemeClr val="bg1"/>
                </a:solidFill>
                <a:latin typeface="Arabic Typesetting" panose="03020402040406030203" pitchFamily="66" charset="-78"/>
                <a:cs typeface="Arabic Typesetting" panose="03020402040406030203" pitchFamily="66" charset="-78"/>
              </a:rPr>
              <a:t>Roll :-MC/UG/S-VI/24 No-1851</a:t>
            </a:r>
          </a:p>
          <a:p>
            <a:pPr algn="ctr"/>
            <a:r>
              <a:rPr lang="en-US" sz="3600" b="1" dirty="0">
                <a:solidFill>
                  <a:schemeClr val="bg1"/>
                </a:solidFill>
                <a:latin typeface="Arabic Typesetting" panose="03020402040406030203" pitchFamily="66" charset="-78"/>
                <a:cs typeface="Arabic Typesetting" panose="03020402040406030203" pitchFamily="66" charset="-78"/>
              </a:rPr>
              <a:t>Reg. No.:- 2021-0069 of 2021-2022</a:t>
            </a:r>
          </a:p>
        </p:txBody>
      </p:sp>
    </p:spTree>
    <p:extLst>
      <p:ext uri="{BB962C8B-B14F-4D97-AF65-F5344CB8AC3E}">
        <p14:creationId xmlns:p14="http://schemas.microsoft.com/office/powerpoint/2010/main" val="398049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048A93-FD06-0456-DF43-9EFBCF85D6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0656" y="204398"/>
            <a:ext cx="7274363" cy="5242447"/>
          </a:xfrm>
          <a:prstGeom prst="rect">
            <a:avLst/>
          </a:prstGeom>
          <a:noFill/>
          <a:ln>
            <a:solidFill>
              <a:schemeClr val="tx1">
                <a:lumMod val="50000"/>
                <a:lumOff val="50000"/>
              </a:schemeClr>
            </a:solidFill>
          </a:ln>
        </p:spPr>
      </p:pic>
      <p:sp>
        <p:nvSpPr>
          <p:cNvPr id="4" name="TextBox 3">
            <a:extLst>
              <a:ext uri="{FF2B5EF4-FFF2-40B4-BE49-F238E27FC236}">
                <a16:creationId xmlns:a16="http://schemas.microsoft.com/office/drawing/2014/main" id="{B0809556-B353-E388-64C1-6441235285C8}"/>
              </a:ext>
            </a:extLst>
          </p:cNvPr>
          <p:cNvSpPr txBox="1"/>
          <p:nvPr/>
        </p:nvSpPr>
        <p:spPr>
          <a:xfrm>
            <a:off x="1209368" y="4353171"/>
            <a:ext cx="3824750" cy="830997"/>
          </a:xfrm>
          <a:prstGeom prst="rect">
            <a:avLst/>
          </a:prstGeom>
          <a:noFill/>
        </p:spPr>
        <p:txBody>
          <a:bodyPr wrap="square" rtlCol="0">
            <a:spAutoFit/>
          </a:bodyPr>
          <a:lstStyle/>
          <a:p>
            <a:r>
              <a:rPr lang="en-US" sz="2400" b="1" dirty="0">
                <a:solidFill>
                  <a:schemeClr val="accent1">
                    <a:lumMod val="50000"/>
                  </a:schemeClr>
                </a:solidFill>
                <a:latin typeface="Arabic Typesetting" panose="03020402040406030203" pitchFamily="66" charset="-78"/>
                <a:cs typeface="Arabic Typesetting" panose="03020402040406030203" pitchFamily="66" charset="-78"/>
              </a:rPr>
              <a:t>Box Plot of Avg. Temperature(</a:t>
            </a:r>
            <a:r>
              <a:rPr lang="en-IN" sz="2400" b="1" kern="0" dirty="0">
                <a:solidFill>
                  <a:schemeClr val="accent1">
                    <a:lumMod val="50000"/>
                  </a:schemeClr>
                </a:solidFill>
                <a:effectLst/>
                <a:latin typeface="Arabic Typesetting" panose="03020402040406030203" pitchFamily="66" charset="-78"/>
                <a:ea typeface="Times New Roman" panose="02020603050405020304" pitchFamily="18" charset="0"/>
                <a:cs typeface="Arabic Typesetting" panose="03020402040406030203" pitchFamily="66" charset="-78"/>
              </a:rPr>
              <a:t>(°</a:t>
            </a:r>
            <a:r>
              <a:rPr lang="en-IN" sz="2400" b="1" kern="0" dirty="0">
                <a:solidFill>
                  <a:schemeClr val="accent1">
                    <a:lumMod val="50000"/>
                  </a:schemeClr>
                </a:solidFill>
                <a:latin typeface="Arabic Typesetting" panose="03020402040406030203" pitchFamily="66" charset="-78"/>
                <a:ea typeface="Times New Roman" panose="02020603050405020304" pitchFamily="18" charset="0"/>
                <a:cs typeface="Arabic Typesetting" panose="03020402040406030203" pitchFamily="66" charset="-78"/>
              </a:rPr>
              <a:t>F</a:t>
            </a:r>
            <a:r>
              <a:rPr lang="en-IN" sz="2400" b="1" kern="0" dirty="0">
                <a:solidFill>
                  <a:schemeClr val="accent1">
                    <a:lumMod val="50000"/>
                  </a:schemeClr>
                </a:solidFill>
                <a:effectLst/>
                <a:latin typeface="Arabic Typesetting" panose="03020402040406030203" pitchFamily="66" charset="-78"/>
                <a:ea typeface="Times New Roman" panose="02020603050405020304" pitchFamily="18" charset="0"/>
                <a:cs typeface="Arabic Typesetting" panose="03020402040406030203" pitchFamily="66" charset="-78"/>
              </a:rPr>
              <a:t>) of New Delhi for Year 2010</a:t>
            </a:r>
            <a:endParaRPr lang="en-IN" sz="2400" b="1" dirty="0">
              <a:solidFill>
                <a:schemeClr val="accent1">
                  <a:lumMod val="50000"/>
                </a:schemeClr>
              </a:solidFill>
              <a:latin typeface="Arabic Typesetting" panose="03020402040406030203" pitchFamily="66" charset="-78"/>
              <a:cs typeface="Arabic Typesetting" panose="03020402040406030203" pitchFamily="66" charset="-78"/>
            </a:endParaRPr>
          </a:p>
        </p:txBody>
      </p:sp>
      <p:sp>
        <p:nvSpPr>
          <p:cNvPr id="5" name="TextBox 4">
            <a:extLst>
              <a:ext uri="{FF2B5EF4-FFF2-40B4-BE49-F238E27FC236}">
                <a16:creationId xmlns:a16="http://schemas.microsoft.com/office/drawing/2014/main" id="{9B1779F5-F903-2BCA-3948-DD7439EFBC62}"/>
              </a:ext>
            </a:extLst>
          </p:cNvPr>
          <p:cNvSpPr txBox="1"/>
          <p:nvPr/>
        </p:nvSpPr>
        <p:spPr>
          <a:xfrm>
            <a:off x="373626" y="314632"/>
            <a:ext cx="4367030" cy="4031873"/>
          </a:xfrm>
          <a:prstGeom prst="rect">
            <a:avLst/>
          </a:prstGeom>
          <a:noFill/>
        </p:spPr>
        <p:txBody>
          <a:bodyPr wrap="square" rtlCol="0">
            <a:spAutoFit/>
          </a:bodyPr>
          <a:lstStyle/>
          <a:p>
            <a:r>
              <a:rPr lang="en-US" sz="3200" b="1" kern="100" dirty="0">
                <a:solidFill>
                  <a:srgbClr val="C00000"/>
                </a:solidFill>
                <a:effectLst/>
                <a:latin typeface="Arabic Typesetting" panose="03020402040406030203" pitchFamily="66" charset="-78"/>
                <a:ea typeface="Calibri" panose="020F0502020204030204" pitchFamily="34" charset="0"/>
                <a:cs typeface="Arabic Typesetting" panose="03020402040406030203" pitchFamily="66" charset="-78"/>
              </a:rPr>
              <a:t>(iii) Box Plot(monthly): </a:t>
            </a:r>
          </a:p>
          <a:p>
            <a:r>
              <a:rPr lang="en-US" sz="2800" kern="100" dirty="0">
                <a:effectLst/>
                <a:latin typeface="Arabic Typesetting" panose="03020402040406030203" pitchFamily="66" charset="-78"/>
                <a:ea typeface="Calibri" panose="020F0502020204030204" pitchFamily="34" charset="0"/>
                <a:cs typeface="Arabic Typesetting" panose="03020402040406030203" pitchFamily="66" charset="-78"/>
              </a:rPr>
              <a:t>Since the previous Box Plot gives very clumsy visuals throughout each the years,</a:t>
            </a:r>
          </a:p>
          <a:p>
            <a:r>
              <a:rPr lang="en-US" sz="2800" kern="100" dirty="0">
                <a:effectLst/>
                <a:latin typeface="Arabic Typesetting" panose="03020402040406030203" pitchFamily="66" charset="-78"/>
                <a:ea typeface="Calibri" panose="020F0502020204030204" pitchFamily="34" charset="0"/>
                <a:cs typeface="Arabic Typesetting" panose="03020402040406030203" pitchFamily="66" charset="-78"/>
              </a:rPr>
              <a:t> So we take </a:t>
            </a:r>
            <a:r>
              <a:rPr lang="en-US" sz="2800" kern="100" dirty="0">
                <a:solidFill>
                  <a:srgbClr val="C00000"/>
                </a:solidFill>
                <a:effectLst/>
                <a:latin typeface="Arabic Typesetting" panose="03020402040406030203" pitchFamily="66" charset="-78"/>
                <a:ea typeface="Calibri" panose="020F0502020204030204" pitchFamily="34" charset="0"/>
                <a:cs typeface="Arabic Typesetting" panose="03020402040406030203" pitchFamily="66" charset="-78"/>
              </a:rPr>
              <a:t>single year(2010) </a:t>
            </a:r>
            <a:r>
              <a:rPr lang="en-US" sz="2800" kern="100" dirty="0">
                <a:effectLst/>
                <a:latin typeface="Arabic Typesetting" panose="03020402040406030203" pitchFamily="66" charset="-78"/>
                <a:ea typeface="Calibri" panose="020F0502020204030204" pitchFamily="34" charset="0"/>
                <a:cs typeface="Arabic Typesetting" panose="03020402040406030203" pitchFamily="66" charset="-78"/>
              </a:rPr>
              <a:t>boxplot to check monthly changes. </a:t>
            </a:r>
          </a:p>
          <a:p>
            <a:r>
              <a:rPr lang="en-IN" sz="2800" kern="100" dirty="0">
                <a:solidFill>
                  <a:srgbClr val="3C4043"/>
                </a:solidFill>
                <a:latin typeface="Arabic Typesetting" panose="03020402040406030203" pitchFamily="66" charset="-78"/>
                <a:ea typeface="Calibri" panose="020F0502020204030204" pitchFamily="34" charset="0"/>
                <a:cs typeface="Arabic Typesetting" panose="03020402040406030203" pitchFamily="66" charset="-78"/>
              </a:rPr>
              <a:t>The</a:t>
            </a:r>
            <a:r>
              <a:rPr lang="en-IN" sz="2800" kern="100" dirty="0">
                <a:solidFill>
                  <a:srgbClr val="3C4043"/>
                </a:solidFill>
                <a:effectLst/>
                <a:latin typeface="Arabic Typesetting" panose="03020402040406030203" pitchFamily="66" charset="-78"/>
                <a:ea typeface="Calibri" panose="020F0502020204030204" pitchFamily="34" charset="0"/>
                <a:cs typeface="Arabic Typesetting" panose="03020402040406030203" pitchFamily="66" charset="-78"/>
              </a:rPr>
              <a:t> median is taken over the data within a day similarly, and observe all the monthly changes.</a:t>
            </a:r>
            <a:endParaRPr lang="en-IN" sz="2800" kern="100" dirty="0">
              <a:effectLst/>
              <a:latin typeface="Arabic Typesetting" panose="03020402040406030203" pitchFamily="66" charset="-78"/>
              <a:ea typeface="Calibri" panose="020F0502020204030204" pitchFamily="34" charset="0"/>
              <a:cs typeface="Arabic Typesetting" panose="03020402040406030203" pitchFamily="66" charset="-78"/>
            </a:endParaRPr>
          </a:p>
          <a:p>
            <a:endParaRPr lang="en-IN" sz="2800" dirty="0">
              <a:latin typeface="Arabic Typesetting" panose="03020402040406030203" pitchFamily="66" charset="-78"/>
              <a:cs typeface="Arabic Typesetting" panose="03020402040406030203" pitchFamily="66" charset="-78"/>
            </a:endParaRPr>
          </a:p>
        </p:txBody>
      </p:sp>
      <p:sp>
        <p:nvSpPr>
          <p:cNvPr id="6" name="TextBox 5">
            <a:extLst>
              <a:ext uri="{FF2B5EF4-FFF2-40B4-BE49-F238E27FC236}">
                <a16:creationId xmlns:a16="http://schemas.microsoft.com/office/drawing/2014/main" id="{6B538252-C6ED-DD2C-E222-C54F2828E3ED}"/>
              </a:ext>
            </a:extLst>
          </p:cNvPr>
          <p:cNvSpPr txBox="1"/>
          <p:nvPr/>
        </p:nvSpPr>
        <p:spPr>
          <a:xfrm>
            <a:off x="412954" y="5657671"/>
            <a:ext cx="11366091" cy="923330"/>
          </a:xfrm>
          <a:prstGeom prst="rect">
            <a:avLst/>
          </a:prstGeom>
          <a:noFill/>
          <a:ln>
            <a:solidFill>
              <a:schemeClr val="bg2"/>
            </a:solidFill>
          </a:ln>
        </p:spPr>
        <p:txBody>
          <a:bodyPr wrap="square" rtlCol="0">
            <a:spAutoFit/>
          </a:bodyPr>
          <a:lstStyle/>
          <a:p>
            <a:r>
              <a:rPr lang="en-US" b="1" dirty="0">
                <a:solidFill>
                  <a:srgbClr val="C00000"/>
                </a:solidFill>
                <a:latin typeface="Aptos Display" panose="020B0004020202020204" pitchFamily="34" charset="0"/>
              </a:rPr>
              <a:t>Conclusion:  </a:t>
            </a:r>
            <a:r>
              <a:rPr lang="en-US" dirty="0">
                <a:latin typeface="Aptos Display" panose="020B0004020202020204" pitchFamily="34" charset="0"/>
              </a:rPr>
              <a:t>The Above Box-Plots for the single year(2010) shows more clearly the daily avg. temperatures by each month</a:t>
            </a:r>
          </a:p>
          <a:p>
            <a:r>
              <a:rPr lang="en-US" dirty="0">
                <a:solidFill>
                  <a:srgbClr val="C00000"/>
                </a:solidFill>
                <a:latin typeface="Aptos Display" panose="020B0004020202020204" pitchFamily="34" charset="0"/>
              </a:rPr>
              <a:t> </a:t>
            </a:r>
            <a:r>
              <a:rPr lang="en-US" dirty="0">
                <a:latin typeface="Aptos Display" panose="020B0004020202020204" pitchFamily="34" charset="0"/>
              </a:rPr>
              <a:t>from January,2010 to December,2010 by the color scale, </a:t>
            </a:r>
            <a:r>
              <a:rPr lang="en-IN" sz="1800" kern="100" dirty="0">
                <a:effectLst/>
                <a:latin typeface="Aptos Display" panose="020B0004020202020204" pitchFamily="34" charset="0"/>
                <a:ea typeface="Calibri" panose="020F0502020204030204" pitchFamily="34" charset="0"/>
                <a:cs typeface="Times New Roman" panose="02020603050405020304" pitchFamily="18" charset="0"/>
              </a:rPr>
              <a:t>and Boxplot shows the same seasonality i.e. Temperatures are higher in the summer (although it seems the max. temperature is reached around </a:t>
            </a:r>
            <a:r>
              <a:rPr lang="en-IN" sz="1800" kern="100" dirty="0">
                <a:solidFill>
                  <a:srgbClr val="ED7D31"/>
                </a:solidFill>
                <a:effectLst/>
                <a:latin typeface="Aptos Display" panose="020B0004020202020204" pitchFamily="34" charset="0"/>
                <a:ea typeface="Calibri" panose="020F0502020204030204" pitchFamily="34" charset="0"/>
                <a:cs typeface="Times New Roman" panose="02020603050405020304" pitchFamily="18" charset="0"/>
              </a:rPr>
              <a:t>May/June</a:t>
            </a:r>
            <a:r>
              <a:rPr lang="en-IN" sz="1800" kern="100" dirty="0">
                <a:effectLst/>
                <a:latin typeface="Aptos Display" panose="020B000402020202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702471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97E5DDBC-1181-61F8-AE3C-B0D821BC4515}"/>
              </a:ext>
            </a:extLst>
          </p:cNvPr>
          <p:cNvSpPr>
            <a:spLocks noGrp="1" noChangeArrowheads="1"/>
          </p:cNvSpPr>
          <p:nvPr>
            <p:ph idx="1"/>
          </p:nvPr>
        </p:nvSpPr>
        <p:spPr bwMode="auto">
          <a:xfrm>
            <a:off x="6282811" y="1075173"/>
            <a:ext cx="5584723" cy="1277273"/>
          </a:xfrm>
          <a:prstGeom prst="rect">
            <a:avLst/>
          </a:prstGeom>
          <a:solidFill>
            <a:srgbClr val="FF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IN" sz="2000" dirty="0">
                <a:solidFill>
                  <a:srgbClr val="C00000"/>
                </a:solidFill>
                <a:effectLst/>
                <a:highlight>
                  <a:srgbClr val="FFFFFF"/>
                </a:highlight>
                <a:latin typeface="Baskerville Old Face" panose="02020602080505020303" pitchFamily="18" charset="0"/>
                <a:ea typeface="Times New Roman" panose="02020603050405020304" pitchFamily="18" charset="0"/>
              </a:rPr>
              <a:t>Remarks: </a:t>
            </a:r>
            <a:r>
              <a:rPr lang="en-IN" sz="2000" dirty="0">
                <a:solidFill>
                  <a:srgbClr val="3C4043"/>
                </a:solidFill>
                <a:effectLst/>
                <a:highlight>
                  <a:srgbClr val="FFFFFF"/>
                </a:highlight>
                <a:latin typeface="Baskerville Old Face" panose="02020602080505020303" pitchFamily="18" charset="0"/>
                <a:ea typeface="Times New Roman" panose="02020603050405020304" pitchFamily="18" charset="0"/>
              </a:rPr>
              <a:t>A </a:t>
            </a:r>
            <a:r>
              <a:rPr lang="en-IN" sz="2000" dirty="0">
                <a:solidFill>
                  <a:schemeClr val="accent2"/>
                </a:solidFill>
                <a:effectLst/>
                <a:highlight>
                  <a:srgbClr val="FFFFFF"/>
                </a:highlight>
                <a:latin typeface="Baskerville Old Face" panose="02020602080505020303" pitchFamily="18" charset="0"/>
                <a:ea typeface="Times New Roman" panose="02020603050405020304" pitchFamily="18" charset="0"/>
              </a:rPr>
              <a:t>daily timeseries</a:t>
            </a:r>
            <a:r>
              <a:rPr lang="en-IN" sz="2000" dirty="0">
                <a:solidFill>
                  <a:srgbClr val="3C4043"/>
                </a:solidFill>
                <a:effectLst/>
                <a:highlight>
                  <a:srgbClr val="FFFFFF"/>
                </a:highlight>
                <a:latin typeface="Baskerville Old Face" panose="02020602080505020303" pitchFamily="18" charset="0"/>
                <a:ea typeface="Times New Roman" panose="02020603050405020304" pitchFamily="18" charset="0"/>
              </a:rPr>
              <a:t> would have been </a:t>
            </a:r>
            <a:r>
              <a:rPr lang="en-IN" sz="2000" dirty="0">
                <a:solidFill>
                  <a:schemeClr val="accent2">
                    <a:lumMod val="75000"/>
                  </a:schemeClr>
                </a:solidFill>
                <a:effectLst/>
                <a:highlight>
                  <a:srgbClr val="FFFFFF"/>
                </a:highlight>
                <a:latin typeface="Baskerville Old Face" panose="02020602080505020303" pitchFamily="18" charset="0"/>
                <a:ea typeface="Times New Roman" panose="02020603050405020304" pitchFamily="18" charset="0"/>
              </a:rPr>
              <a:t>a bit of an overkill for a time series </a:t>
            </a:r>
            <a:r>
              <a:rPr lang="en-IN" sz="2000" dirty="0">
                <a:solidFill>
                  <a:srgbClr val="3C4043"/>
                </a:solidFill>
                <a:effectLst/>
                <a:highlight>
                  <a:srgbClr val="FFFFFF"/>
                </a:highlight>
                <a:latin typeface="Baskerville Old Face" panose="02020602080505020303" pitchFamily="18" charset="0"/>
                <a:ea typeface="Times New Roman" panose="02020603050405020304" pitchFamily="18" charset="0"/>
              </a:rPr>
              <a:t>so a </a:t>
            </a:r>
            <a:r>
              <a:rPr lang="en-IN" sz="2000" dirty="0">
                <a:solidFill>
                  <a:schemeClr val="accent2"/>
                </a:solidFill>
                <a:effectLst/>
                <a:highlight>
                  <a:srgbClr val="FFFFFF"/>
                </a:highlight>
                <a:latin typeface="Baskerville Old Face" panose="02020602080505020303" pitchFamily="18" charset="0"/>
                <a:ea typeface="Times New Roman" panose="02020603050405020304" pitchFamily="18" charset="0"/>
              </a:rPr>
              <a:t>monthly one can capture the fluctuations (</a:t>
            </a:r>
            <a:r>
              <a:rPr lang="en-IN" sz="2000" dirty="0">
                <a:solidFill>
                  <a:schemeClr val="accent1"/>
                </a:solidFill>
                <a:effectLst/>
                <a:highlight>
                  <a:srgbClr val="FFFFFF"/>
                </a:highlight>
                <a:latin typeface="Baskerville Old Face" panose="02020602080505020303" pitchFamily="18" charset="0"/>
                <a:ea typeface="Times New Roman" panose="02020603050405020304" pitchFamily="18" charset="0"/>
              </a:rPr>
              <a:t>seasonality</a:t>
            </a:r>
            <a:r>
              <a:rPr lang="en-IN" sz="2000" dirty="0">
                <a:solidFill>
                  <a:srgbClr val="3C4043"/>
                </a:solidFill>
                <a:effectLst/>
                <a:highlight>
                  <a:srgbClr val="FFFFFF"/>
                </a:highlight>
                <a:latin typeface="Baskerville Old Face" panose="02020602080505020303" pitchFamily="18" charset="0"/>
                <a:ea typeface="Times New Roman" panose="02020603050405020304" pitchFamily="18" charset="0"/>
              </a:rPr>
              <a:t>) </a:t>
            </a:r>
            <a:r>
              <a:rPr lang="en-IN" sz="2000" dirty="0">
                <a:solidFill>
                  <a:schemeClr val="bg2">
                    <a:lumMod val="10000"/>
                  </a:schemeClr>
                </a:solidFill>
                <a:effectLst/>
                <a:highlight>
                  <a:srgbClr val="FFFFFF"/>
                </a:highlight>
                <a:latin typeface="Baskerville Old Face" panose="02020602080505020303" pitchFamily="18" charset="0"/>
                <a:ea typeface="Times New Roman" panose="02020603050405020304" pitchFamily="18" charset="0"/>
              </a:rPr>
              <a:t>and shows if there is a </a:t>
            </a:r>
            <a:r>
              <a:rPr lang="en-IN" sz="2000" dirty="0">
                <a:solidFill>
                  <a:schemeClr val="accent1"/>
                </a:solidFill>
                <a:effectLst/>
                <a:highlight>
                  <a:srgbClr val="FFFFFF"/>
                </a:highlight>
                <a:latin typeface="Baskerville Old Face" panose="02020602080505020303" pitchFamily="18" charset="0"/>
                <a:ea typeface="Times New Roman" panose="02020603050405020304" pitchFamily="18" charset="0"/>
              </a:rPr>
              <a:t>trend</a:t>
            </a:r>
            <a:r>
              <a:rPr lang="en-IN" sz="2000" dirty="0">
                <a:solidFill>
                  <a:schemeClr val="accent2"/>
                </a:solidFill>
                <a:effectLst/>
                <a:highlight>
                  <a:srgbClr val="FFFFFF"/>
                </a:highlight>
                <a:latin typeface="Baskerville Old Face" panose="02020602080505020303" pitchFamily="18" charset="0"/>
                <a:ea typeface="Times New Roman" panose="02020603050405020304" pitchFamily="18" charset="0"/>
              </a:rPr>
              <a:t> </a:t>
            </a:r>
            <a:r>
              <a:rPr lang="en-IN" sz="2000" dirty="0">
                <a:solidFill>
                  <a:schemeClr val="bg2">
                    <a:lumMod val="10000"/>
                  </a:schemeClr>
                </a:solidFill>
                <a:effectLst/>
                <a:highlight>
                  <a:srgbClr val="FFFFFF"/>
                </a:highlight>
                <a:latin typeface="Baskerville Old Face" panose="02020602080505020303" pitchFamily="18" charset="0"/>
                <a:ea typeface="Times New Roman" panose="02020603050405020304" pitchFamily="18" charset="0"/>
              </a:rPr>
              <a:t>vs. Year (increase, stability, decrease)</a:t>
            </a:r>
            <a:endParaRPr kumimoji="0" lang="en-US" altLang="en-US" sz="5400" b="0" i="0" u="none" strike="noStrike" cap="none" normalizeH="0" baseline="0" dirty="0">
              <a:ln>
                <a:noFill/>
              </a:ln>
              <a:solidFill>
                <a:schemeClr val="bg2">
                  <a:lumMod val="10000"/>
                </a:schemeClr>
              </a:solidFill>
              <a:effectLst/>
              <a:latin typeface="Baskerville Old Face" panose="02020602080505020303" pitchFamily="18" charset="0"/>
              <a:cs typeface="Arabic Typesetting" panose="03020402040406030203" pitchFamily="66" charset="-78"/>
            </a:endParaRPr>
          </a:p>
        </p:txBody>
      </p:sp>
      <p:pic>
        <p:nvPicPr>
          <p:cNvPr id="9" name="Content Placeholder 3">
            <a:extLst>
              <a:ext uri="{FF2B5EF4-FFF2-40B4-BE49-F238E27FC236}">
                <a16:creationId xmlns:a16="http://schemas.microsoft.com/office/drawing/2014/main" id="{A72555AB-1E86-2B4E-6242-D78468670B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2000"/>
                    </a14:imgEffect>
                    <a14:imgEffect>
                      <a14:brightnessContrast contrast="5000"/>
                    </a14:imgEffect>
                  </a14:imgLayer>
                </a14:imgProps>
              </a:ext>
              <a:ext uri="{28A0092B-C50C-407E-A947-70E740481C1C}">
                <a14:useLocalDpi xmlns:a14="http://schemas.microsoft.com/office/drawing/2010/main" val="0"/>
              </a:ext>
            </a:extLst>
          </a:blip>
          <a:srcRect/>
          <a:stretch>
            <a:fillRect/>
          </a:stretch>
        </p:blipFill>
        <p:spPr bwMode="auto">
          <a:xfrm>
            <a:off x="322119" y="2534641"/>
            <a:ext cx="11102966" cy="3792563"/>
          </a:xfrm>
          <a:prstGeom prst="rect">
            <a:avLst/>
          </a:prstGeom>
          <a:noFill/>
          <a:ln>
            <a:solidFill>
              <a:schemeClr val="tx1">
                <a:lumMod val="50000"/>
                <a:lumOff val="50000"/>
              </a:schemeClr>
            </a:solidFill>
          </a:ln>
        </p:spPr>
      </p:pic>
      <p:sp>
        <p:nvSpPr>
          <p:cNvPr id="10" name="TextBox 9">
            <a:extLst>
              <a:ext uri="{FF2B5EF4-FFF2-40B4-BE49-F238E27FC236}">
                <a16:creationId xmlns:a16="http://schemas.microsoft.com/office/drawing/2014/main" id="{53DC2A0C-E3C8-5F72-C1D6-4249FDBD3B5E}"/>
              </a:ext>
            </a:extLst>
          </p:cNvPr>
          <p:cNvSpPr txBox="1"/>
          <p:nvPr/>
        </p:nvSpPr>
        <p:spPr>
          <a:xfrm>
            <a:off x="2182761" y="6396335"/>
            <a:ext cx="8436079" cy="461665"/>
          </a:xfrm>
          <a:prstGeom prst="rect">
            <a:avLst/>
          </a:prstGeom>
          <a:noFill/>
        </p:spPr>
        <p:txBody>
          <a:bodyPr wrap="square" rtlCol="0">
            <a:spAutoFit/>
          </a:bodyPr>
          <a:lstStyle/>
          <a:p>
            <a:r>
              <a:rPr lang="en-US" sz="2400" b="1" dirty="0">
                <a:solidFill>
                  <a:schemeClr val="accent1">
                    <a:lumMod val="50000"/>
                  </a:schemeClr>
                </a:solidFill>
                <a:latin typeface="Arabic Typesetting" panose="03020402040406030203" pitchFamily="66" charset="-78"/>
                <a:cs typeface="Arabic Typesetting" panose="03020402040406030203" pitchFamily="66" charset="-78"/>
              </a:rPr>
              <a:t>Decomposition of Additive Time Series Model of Monthly Avg. Temperature</a:t>
            </a:r>
            <a:r>
              <a:rPr lang="en-IN" sz="2400" b="1" kern="0" dirty="0">
                <a:solidFill>
                  <a:schemeClr val="accent1">
                    <a:lumMod val="50000"/>
                  </a:schemeClr>
                </a:solidFill>
                <a:effectLst/>
                <a:latin typeface="Arabic Typesetting" panose="03020402040406030203" pitchFamily="66" charset="-78"/>
                <a:ea typeface="Times New Roman" panose="02020603050405020304" pitchFamily="18" charset="0"/>
                <a:cs typeface="Arabic Typesetting" panose="03020402040406030203" pitchFamily="66" charset="-78"/>
              </a:rPr>
              <a:t> (°F)</a:t>
            </a:r>
            <a:endParaRPr lang="en-IN" sz="2400" b="1" dirty="0">
              <a:solidFill>
                <a:schemeClr val="accent1">
                  <a:lumMod val="50000"/>
                </a:schemeClr>
              </a:solidFill>
              <a:latin typeface="Arabic Typesetting" panose="03020402040406030203" pitchFamily="66" charset="-78"/>
              <a:cs typeface="Arabic Typesetting" panose="03020402040406030203" pitchFamily="66" charset="-78"/>
            </a:endParaRPr>
          </a:p>
        </p:txBody>
      </p:sp>
      <p:sp>
        <p:nvSpPr>
          <p:cNvPr id="3" name="Rectangle: Diagonal Corners Rounded 2">
            <a:extLst>
              <a:ext uri="{FF2B5EF4-FFF2-40B4-BE49-F238E27FC236}">
                <a16:creationId xmlns:a16="http://schemas.microsoft.com/office/drawing/2014/main" id="{CF4CAF49-51B8-468A-BD0B-CD15DE1EEB9F}"/>
              </a:ext>
            </a:extLst>
          </p:cNvPr>
          <p:cNvSpPr/>
          <p:nvPr/>
        </p:nvSpPr>
        <p:spPr>
          <a:xfrm>
            <a:off x="322118" y="187136"/>
            <a:ext cx="8717973" cy="665018"/>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Data Analysis Output &amp; Interpretations of output:</a:t>
            </a:r>
            <a:endParaRPr lang="en-IN" sz="3600" b="1" dirty="0">
              <a:solidFill>
                <a:srgbClr val="C00000"/>
              </a:solidFill>
            </a:endParaRPr>
          </a:p>
        </p:txBody>
      </p:sp>
      <p:sp>
        <p:nvSpPr>
          <p:cNvPr id="4" name="TextBox 3">
            <a:extLst>
              <a:ext uri="{FF2B5EF4-FFF2-40B4-BE49-F238E27FC236}">
                <a16:creationId xmlns:a16="http://schemas.microsoft.com/office/drawing/2014/main" id="{67B30D73-545B-825B-0985-89F97F5EDEA6}"/>
              </a:ext>
            </a:extLst>
          </p:cNvPr>
          <p:cNvSpPr txBox="1"/>
          <p:nvPr/>
        </p:nvSpPr>
        <p:spPr>
          <a:xfrm>
            <a:off x="521110" y="999234"/>
            <a:ext cx="5663380" cy="1323439"/>
          </a:xfrm>
          <a:prstGeom prst="rect">
            <a:avLst/>
          </a:prstGeom>
          <a:noFill/>
        </p:spPr>
        <p:txBody>
          <a:bodyPr wrap="square" rtlCol="0">
            <a:spAutoFit/>
          </a:bodyPr>
          <a:lstStyle/>
          <a:p>
            <a:pPr marL="514350" indent="-514350">
              <a:buAutoNum type="romanLcParenBoth"/>
            </a:pPr>
            <a:r>
              <a:rPr lang="en-IN" sz="2000" b="1" dirty="0">
                <a:solidFill>
                  <a:srgbClr val="C00000"/>
                </a:solidFill>
                <a:effectLst/>
                <a:highlight>
                  <a:srgbClr val="FFFF00"/>
                </a:highlight>
                <a:latin typeface="Baskerville Old Face" panose="02020602080505020303" pitchFamily="18" charset="0"/>
                <a:ea typeface="Calibri" panose="020F0502020204030204" pitchFamily="34" charset="0"/>
              </a:rPr>
              <a:t>Time series decomposition :</a:t>
            </a:r>
          </a:p>
          <a:p>
            <a:r>
              <a:rPr lang="en-IN" sz="2000" dirty="0">
                <a:effectLst/>
                <a:latin typeface="Baskerville Old Face" panose="02020602080505020303" pitchFamily="18" charset="0"/>
                <a:ea typeface="Calibri" panose="020F0502020204030204" pitchFamily="34" charset="0"/>
              </a:rPr>
              <a:t>is a statistical method used to break down a time series dataset into its underlying components: trend, seasonal variation, and residual (or noise). </a:t>
            </a:r>
            <a:endParaRPr lang="en-IN" sz="2000" dirty="0">
              <a:latin typeface="Baskerville Old Face" panose="02020602080505020303" pitchFamily="18" charset="0"/>
            </a:endParaRPr>
          </a:p>
        </p:txBody>
      </p:sp>
    </p:spTree>
    <p:extLst>
      <p:ext uri="{BB962C8B-B14F-4D97-AF65-F5344CB8AC3E}">
        <p14:creationId xmlns:p14="http://schemas.microsoft.com/office/powerpoint/2010/main" val="243988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C0B0B4-6F00-19C7-F37F-E172EFA456F0}"/>
              </a:ext>
            </a:extLst>
          </p:cNvPr>
          <p:cNvSpPr txBox="1"/>
          <p:nvPr/>
        </p:nvSpPr>
        <p:spPr>
          <a:xfrm>
            <a:off x="629265" y="185297"/>
            <a:ext cx="8799871" cy="472758"/>
          </a:xfrm>
          <a:prstGeom prst="rect">
            <a:avLst/>
          </a:prstGeom>
          <a:noFill/>
        </p:spPr>
        <p:txBody>
          <a:bodyPr wrap="square" rtlCol="0">
            <a:spAutoFit/>
          </a:bodyPr>
          <a:lstStyle/>
          <a:p>
            <a:pPr>
              <a:lnSpc>
                <a:spcPct val="107000"/>
              </a:lnSpc>
              <a:spcAft>
                <a:spcPts val="800"/>
              </a:spcAft>
            </a:pPr>
            <a:r>
              <a:rPr lang="en-US" sz="2400" b="1" kern="100" dirty="0">
                <a:solidFill>
                  <a:srgbClr val="C00000"/>
                </a:solidFill>
                <a:effectLst/>
                <a:highlight>
                  <a:srgbClr val="FFFF00"/>
                </a:highlight>
                <a:latin typeface="Baskerville Old Face" panose="02020602080505020303" pitchFamily="18" charset="0"/>
                <a:ea typeface="Calibri" panose="020F0502020204030204" pitchFamily="34" charset="0"/>
                <a:cs typeface="Calibri" panose="020F0502020204030204" pitchFamily="34" charset="0"/>
              </a:rPr>
              <a:t>(ii)Stationarity check with Augmented Dickey- Fuller Test :</a:t>
            </a:r>
            <a:endParaRPr lang="en-IN" sz="2400" b="1" kern="100" dirty="0">
              <a:effectLst/>
              <a:highlight>
                <a:srgbClr val="FFFF00"/>
              </a:highlight>
              <a:latin typeface="Baskerville Old Face" panose="0202060208050502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8D43418-6371-7C42-59AB-632F2E7FD86F}"/>
              </a:ext>
            </a:extLst>
          </p:cNvPr>
          <p:cNvSpPr txBox="1"/>
          <p:nvPr/>
        </p:nvSpPr>
        <p:spPr>
          <a:xfrm>
            <a:off x="629265" y="662674"/>
            <a:ext cx="5820696" cy="4241739"/>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q"/>
              <a:tabLst>
                <a:tab pos="670560" algn="l"/>
              </a:tabLst>
            </a:pPr>
            <a:r>
              <a:rPr lang="en-US" sz="1800" kern="100" dirty="0">
                <a:effectLst/>
                <a:latin typeface="Baskerville Old Face" panose="02020602080505020303" pitchFamily="18" charset="0"/>
                <a:ea typeface="Calibri" panose="020F0502020204030204" pitchFamily="34" charset="0"/>
                <a:cs typeface="Times New Roman" panose="02020603050405020304" pitchFamily="18" charset="0"/>
              </a:rPr>
              <a:t>The Augmented Dickey-Fuller (ADF) test is a </a:t>
            </a:r>
            <a:r>
              <a:rPr lang="en-US" sz="1800" kern="100" dirty="0">
                <a:solidFill>
                  <a:schemeClr val="accent1"/>
                </a:solidFill>
                <a:effectLst/>
                <a:latin typeface="Baskerville Old Face" panose="02020602080505020303" pitchFamily="18" charset="0"/>
                <a:ea typeface="Calibri" panose="020F0502020204030204" pitchFamily="34" charset="0"/>
                <a:cs typeface="Times New Roman" panose="02020603050405020304" pitchFamily="18" charset="0"/>
              </a:rPr>
              <a:t>statistical test used to determine if a time series dataset is stationary or non-stationary</a:t>
            </a:r>
            <a:r>
              <a:rPr lang="en-US" sz="1800" kern="100" dirty="0">
                <a:effectLst/>
                <a:latin typeface="Baskerville Old Face" panose="02020602080505020303" pitchFamily="18"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Wingdings" panose="05000000000000000000" pitchFamily="2" charset="2"/>
              <a:buChar char="q"/>
              <a:tabLst>
                <a:tab pos="670560" algn="l"/>
              </a:tabLst>
            </a:pPr>
            <a:r>
              <a:rPr lang="en-US" sz="1800" kern="100" dirty="0">
                <a:effectLst/>
                <a:latin typeface="Baskerville Old Face" panose="02020602080505020303" pitchFamily="18" charset="0"/>
                <a:ea typeface="Calibri" panose="020F0502020204030204" pitchFamily="34" charset="0"/>
                <a:cs typeface="Times New Roman" panose="02020603050405020304" pitchFamily="18" charset="0"/>
              </a:rPr>
              <a:t> </a:t>
            </a:r>
            <a:r>
              <a:rPr lang="en-US" sz="1800"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Stationarity refers to a series having constant statistical properties over time, including a stable mean and variance.</a:t>
            </a:r>
            <a:endParaRPr lang="en-IN" sz="1800"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tabLst>
                <a:tab pos="670560" algn="l"/>
              </a:tabLst>
            </a:pPr>
            <a:r>
              <a:rPr lang="en-US" sz="1800" kern="100" dirty="0">
                <a:effectLst/>
                <a:latin typeface="Baskerville Old Face" panose="02020602080505020303" pitchFamily="18" charset="0"/>
                <a:ea typeface="Calibri" panose="020F0502020204030204" pitchFamily="34" charset="0"/>
                <a:cs typeface="Times New Roman" panose="02020603050405020304" pitchFamily="18" charset="0"/>
              </a:rPr>
              <a:t>The "augmented" version of the test includes additional lagged terms in the regression equation to account for possible autocorrelation and improve the accuracy of the test. </a:t>
            </a:r>
          </a:p>
          <a:p>
            <a:pPr marL="285750" indent="-285750">
              <a:lnSpc>
                <a:spcPct val="107000"/>
              </a:lnSpc>
              <a:spcAft>
                <a:spcPts val="800"/>
              </a:spcAft>
              <a:buFont typeface="Wingdings" panose="05000000000000000000" pitchFamily="2" charset="2"/>
              <a:buChar char="q"/>
              <a:tabLst>
                <a:tab pos="670560" algn="l"/>
              </a:tabLst>
            </a:pPr>
            <a:r>
              <a:rPr lang="en-US" sz="1800" kern="100" dirty="0">
                <a:effectLst/>
                <a:latin typeface="Baskerville Old Face" panose="02020602080505020303" pitchFamily="18" charset="0"/>
                <a:ea typeface="Calibri" panose="020F0502020204030204" pitchFamily="34" charset="0"/>
                <a:cs typeface="Times New Roman" panose="02020603050405020304" pitchFamily="18" charset="0"/>
              </a:rPr>
              <a:t>The ADF test </a:t>
            </a:r>
            <a:r>
              <a:rPr lang="en-US" sz="1800" kern="100" dirty="0">
                <a:solidFill>
                  <a:srgbClr val="00B050"/>
                </a:solidFill>
                <a:effectLst/>
                <a:latin typeface="Baskerville Old Face" panose="02020602080505020303" pitchFamily="18" charset="0"/>
                <a:ea typeface="Calibri" panose="020F0502020204030204" pitchFamily="34" charset="0"/>
                <a:cs typeface="Times New Roman" panose="02020603050405020304" pitchFamily="18" charset="0"/>
              </a:rPr>
              <a:t>is commonly used in econometrics and time series analysis to assess the stationarity of data before applying statistical models </a:t>
            </a:r>
            <a:r>
              <a:rPr lang="en-US" sz="1800" kern="100" dirty="0">
                <a:solidFill>
                  <a:srgbClr val="C00000"/>
                </a:solidFill>
                <a:effectLst/>
                <a:latin typeface="Baskerville Old Face" panose="02020602080505020303" pitchFamily="18" charset="0"/>
                <a:ea typeface="Calibri" panose="020F0502020204030204" pitchFamily="34" charset="0"/>
                <a:cs typeface="Times New Roman" panose="02020603050405020304" pitchFamily="18" charset="0"/>
              </a:rPr>
              <a:t>like ARIMA (Auto-Regressive Integrated Moving Average) for forecasting.</a:t>
            </a:r>
            <a:endParaRPr lang="en-IN" sz="1800" kern="100" dirty="0">
              <a:solidFill>
                <a:srgbClr val="C00000"/>
              </a:solidFill>
              <a:effectLst/>
              <a:latin typeface="Baskerville Old Face" panose="02020602080505020303" pitchFamily="18"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CED04871-1086-F11F-62BE-D20985FC2A22}"/>
              </a:ext>
            </a:extLst>
          </p:cNvPr>
          <p:cNvPicPr>
            <a:picLocks noChangeAspect="1"/>
          </p:cNvPicPr>
          <p:nvPr/>
        </p:nvPicPr>
        <p:blipFill rotWithShape="1">
          <a:blip r:embed="rId2">
            <a:extLst>
              <a:ext uri="{28A0092B-C50C-407E-A947-70E740481C1C}">
                <a14:useLocalDpi xmlns:a14="http://schemas.microsoft.com/office/drawing/2010/main" val="0"/>
              </a:ext>
            </a:extLst>
          </a:blip>
          <a:srcRect l="1631" t="7599" r="16623" b="8219"/>
          <a:stretch/>
        </p:blipFill>
        <p:spPr bwMode="auto">
          <a:xfrm>
            <a:off x="462116" y="5039032"/>
            <a:ext cx="5633884" cy="1661652"/>
          </a:xfrm>
          <a:prstGeom prst="rect">
            <a:avLst/>
          </a:prstGeom>
          <a:ln w="9525" cap="flat" cmpd="sng" algn="ctr">
            <a:solidFill>
              <a:schemeClr val="tx1">
                <a:lumMod val="50000"/>
                <a:lumOff val="50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CF38B5F3-3CB7-D5FA-4203-C502DB07BEF0}"/>
              </a:ext>
            </a:extLst>
          </p:cNvPr>
          <p:cNvSpPr txBox="1"/>
          <p:nvPr/>
        </p:nvSpPr>
        <p:spPr>
          <a:xfrm>
            <a:off x="6449961" y="778804"/>
            <a:ext cx="5279923" cy="4247317"/>
          </a:xfrm>
          <a:prstGeom prst="rect">
            <a:avLst/>
          </a:prstGeom>
          <a:noFill/>
        </p:spPr>
        <p:txBody>
          <a:bodyPr wrap="square" rtlCol="0">
            <a:spAutoFit/>
          </a:bodyPr>
          <a:lstStyle/>
          <a:p>
            <a:pPr marL="285750" indent="-285750">
              <a:buFont typeface="Wingdings" panose="05000000000000000000" pitchFamily="2" charset="2"/>
              <a:buChar char="q"/>
            </a:pPr>
            <a:r>
              <a:rPr lang="en-US"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Unit Root: </a:t>
            </a:r>
            <a:r>
              <a:rPr lang="en-US" kern="100" dirty="0">
                <a:effectLst/>
                <a:latin typeface="Baskerville Old Face" panose="02020602080505020303" pitchFamily="18" charset="0"/>
                <a:ea typeface="Calibri" panose="020F0502020204030204" pitchFamily="34" charset="0"/>
                <a:cs typeface="Times New Roman" panose="02020603050405020304" pitchFamily="18" charset="0"/>
              </a:rPr>
              <a:t>The </a:t>
            </a:r>
            <a:r>
              <a:rPr lang="en-US" kern="100" dirty="0">
                <a:solidFill>
                  <a:schemeClr val="accent2"/>
                </a:solidFill>
                <a:effectLst/>
                <a:latin typeface="Baskerville Old Face" panose="02020602080505020303" pitchFamily="18" charset="0"/>
                <a:ea typeface="Calibri" panose="020F0502020204030204" pitchFamily="34" charset="0"/>
                <a:cs typeface="Times New Roman" panose="02020603050405020304" pitchFamily="18" charset="0"/>
              </a:rPr>
              <a:t>test examines whether a unit root is present in the data</a:t>
            </a:r>
            <a:r>
              <a:rPr lang="en-US" kern="100" dirty="0">
                <a:effectLst/>
                <a:latin typeface="Baskerville Old Face" panose="02020602080505020303" pitchFamily="18" charset="0"/>
                <a:ea typeface="Calibri" panose="020F0502020204030204" pitchFamily="34" charset="0"/>
                <a:cs typeface="Times New Roman" panose="02020603050405020304" pitchFamily="18" charset="0"/>
              </a:rPr>
              <a:t>. A unit root indicates non-stationarity, implying that the series exhibits trends or cycles that can lead to unreliable statistical conclusions.</a:t>
            </a:r>
            <a:endParaRPr lang="en-IN"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Null Hypothesis</a:t>
            </a:r>
            <a:r>
              <a:rPr lang="en-US" kern="100" dirty="0">
                <a:effectLst/>
                <a:latin typeface="Baskerville Old Face" panose="02020602080505020303" pitchFamily="18" charset="0"/>
                <a:ea typeface="Calibri" panose="020F0502020204030204" pitchFamily="34" charset="0"/>
                <a:cs typeface="Times New Roman" panose="02020603050405020304" pitchFamily="18" charset="0"/>
              </a:rPr>
              <a:t>: The null hypothesis of the ADF test is that </a:t>
            </a:r>
            <a:r>
              <a:rPr lang="en-US" kern="100" dirty="0">
                <a:solidFill>
                  <a:schemeClr val="accent4">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the series has a unit root, meaning it is non-stationary</a:t>
            </a:r>
            <a:r>
              <a:rPr lang="en-US" kern="100" dirty="0">
                <a:effectLst/>
                <a:latin typeface="Baskerville Old Face" panose="02020602080505020303" pitchFamily="18" charset="0"/>
                <a:ea typeface="Calibri" panose="020F0502020204030204" pitchFamily="34" charset="0"/>
                <a:cs typeface="Times New Roman" panose="02020603050405020304" pitchFamily="18" charset="0"/>
              </a:rPr>
              <a:t>. </a:t>
            </a:r>
          </a:p>
          <a:p>
            <a:pPr marL="285750" indent="-285750">
              <a:buFont typeface="Wingdings" panose="05000000000000000000" pitchFamily="2" charset="2"/>
              <a:buChar char="q"/>
            </a:pPr>
            <a:r>
              <a:rPr lang="en-US" dirty="0">
                <a:solidFill>
                  <a:schemeClr val="accent2">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T</a:t>
            </a:r>
            <a:r>
              <a:rPr lang="en-US"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est Statistic: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The ADF test calculates a test statistic that </a:t>
            </a:r>
            <a:r>
              <a:rPr lang="en-US" dirty="0">
                <a:solidFill>
                  <a:schemeClr val="accent4">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compares the amount of autocorrelation in the series to that expected under the null hypothesis of a unit root. </a:t>
            </a:r>
          </a:p>
          <a:p>
            <a:r>
              <a:rPr lang="en-US" dirty="0">
                <a:solidFill>
                  <a:schemeClr val="accent4">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    </a:t>
            </a:r>
            <a:r>
              <a:rPr lang="en-US" dirty="0">
                <a:effectLst/>
                <a:latin typeface="Baskerville Old Face" panose="02020602080505020303" pitchFamily="18" charset="0"/>
                <a:ea typeface="Calibri" panose="020F0502020204030204" pitchFamily="34" charset="0"/>
                <a:cs typeface="Times New Roman" panose="02020603050405020304" pitchFamily="18" charset="0"/>
              </a:rPr>
              <a:t>The significance of the test statistic is compared against critical values from statistical tables to determine if the null hypothesis should be rejected.</a:t>
            </a:r>
            <a:endParaRPr lang="en-IN" dirty="0">
              <a:latin typeface="Baskerville Old Face" panose="02020602080505020303" pitchFamily="18" charset="0"/>
            </a:endParaRPr>
          </a:p>
        </p:txBody>
      </p:sp>
      <p:sp>
        <p:nvSpPr>
          <p:cNvPr id="14" name="TextBox 13">
            <a:extLst>
              <a:ext uri="{FF2B5EF4-FFF2-40B4-BE49-F238E27FC236}">
                <a16:creationId xmlns:a16="http://schemas.microsoft.com/office/drawing/2014/main" id="{92607619-657F-21A9-9E3B-D27F2F8BE8BC}"/>
              </a:ext>
            </a:extLst>
          </p:cNvPr>
          <p:cNvSpPr txBox="1"/>
          <p:nvPr/>
        </p:nvSpPr>
        <p:spPr>
          <a:xfrm>
            <a:off x="6292644" y="5058677"/>
            <a:ext cx="5820695" cy="1631216"/>
          </a:xfrm>
          <a:prstGeom prst="rect">
            <a:avLst/>
          </a:prstGeom>
          <a:noFill/>
          <a:ln>
            <a:solidFill>
              <a:schemeClr val="bg2"/>
            </a:solidFill>
          </a:ln>
        </p:spPr>
        <p:txBody>
          <a:bodyPr wrap="square" rtlCol="0">
            <a:spAutoFit/>
          </a:bodyPr>
          <a:lstStyle/>
          <a:p>
            <a:r>
              <a:rPr lang="en-US" sz="2000" b="1" dirty="0">
                <a:solidFill>
                  <a:srgbClr val="C00000"/>
                </a:solidFill>
                <a:latin typeface="Aptos Display" panose="020B0004020202020204" pitchFamily="34" charset="0"/>
              </a:rPr>
              <a:t>Conclusion: </a:t>
            </a:r>
            <a:r>
              <a:rPr lang="en-US" sz="2000" dirty="0">
                <a:latin typeface="Aptos Display" panose="020B0004020202020204" pitchFamily="34" charset="0"/>
              </a:rPr>
              <a:t>Hence by the ADF test in R, </a:t>
            </a:r>
            <a:r>
              <a:rPr lang="en-US" sz="2000" dirty="0">
                <a:effectLst/>
                <a:latin typeface="Aptos Display" panose="020B0004020202020204" pitchFamily="34" charset="0"/>
                <a:ea typeface="Calibri" panose="020F0502020204030204" pitchFamily="34" charset="0"/>
              </a:rPr>
              <a:t>the </a:t>
            </a:r>
            <a:r>
              <a:rPr lang="en-US" sz="2000" dirty="0">
                <a:solidFill>
                  <a:srgbClr val="C45911"/>
                </a:solidFill>
                <a:effectLst/>
                <a:latin typeface="Aptos Display" panose="020B0004020202020204" pitchFamily="34" charset="0"/>
                <a:ea typeface="Calibri" panose="020F0502020204030204" pitchFamily="34" charset="0"/>
              </a:rPr>
              <a:t>data is stationary since p-value=0.01&lt;0.05</a:t>
            </a:r>
            <a:r>
              <a:rPr lang="en-US" sz="2000" dirty="0">
                <a:effectLst/>
                <a:latin typeface="Aptos Display" panose="020B0004020202020204" pitchFamily="34" charset="0"/>
                <a:ea typeface="Calibri" panose="020F0502020204030204" pitchFamily="34" charset="0"/>
              </a:rPr>
              <a:t>, </a:t>
            </a:r>
            <a:endParaRPr lang="en-US" sz="2000" dirty="0">
              <a:latin typeface="Aptos Display" panose="020B0004020202020204" pitchFamily="34" charset="0"/>
            </a:endParaRPr>
          </a:p>
          <a:p>
            <a:r>
              <a:rPr lang="en-US" sz="2000" dirty="0">
                <a:latin typeface="Aptos Display" panose="020B0004020202020204" pitchFamily="34" charset="0"/>
              </a:rPr>
              <a:t>we get the </a:t>
            </a:r>
            <a:r>
              <a:rPr lang="en-US" sz="2000" dirty="0">
                <a:solidFill>
                  <a:srgbClr val="0070C0"/>
                </a:solidFill>
                <a:latin typeface="Aptos Display" panose="020B0004020202020204" pitchFamily="34" charset="0"/>
              </a:rPr>
              <a:t>Time series data (</a:t>
            </a:r>
            <a:r>
              <a:rPr lang="en-US" sz="2000" dirty="0">
                <a:solidFill>
                  <a:schemeClr val="accent2"/>
                </a:solidFill>
                <a:latin typeface="Aptos Display" panose="020B0004020202020204" pitchFamily="34" charset="0"/>
              </a:rPr>
              <a:t>Monthly Avg. Temperature over Different years</a:t>
            </a:r>
            <a:r>
              <a:rPr lang="en-US" sz="2000" dirty="0">
                <a:solidFill>
                  <a:srgbClr val="0070C0"/>
                </a:solidFill>
                <a:latin typeface="Aptos Display" panose="020B0004020202020204" pitchFamily="34" charset="0"/>
              </a:rPr>
              <a:t>) is Stationary.</a:t>
            </a:r>
          </a:p>
          <a:p>
            <a:r>
              <a:rPr lang="en-US" sz="2000" dirty="0">
                <a:latin typeface="Aptos Display" panose="020B0004020202020204" pitchFamily="34" charset="0"/>
              </a:rPr>
              <a:t>So, </a:t>
            </a:r>
            <a:r>
              <a:rPr lang="en-US" sz="2000" dirty="0">
                <a:solidFill>
                  <a:srgbClr val="C00000"/>
                </a:solidFill>
                <a:latin typeface="Aptos Display" panose="020B0004020202020204" pitchFamily="34" charset="0"/>
              </a:rPr>
              <a:t>we can use </a:t>
            </a:r>
            <a:r>
              <a:rPr lang="en-US" sz="2000" dirty="0">
                <a:solidFill>
                  <a:srgbClr val="00B050"/>
                </a:solidFill>
                <a:latin typeface="Aptos Display" panose="020B0004020202020204" pitchFamily="34" charset="0"/>
              </a:rPr>
              <a:t>ARIMA model</a:t>
            </a:r>
            <a:r>
              <a:rPr lang="en-US" sz="2000" dirty="0">
                <a:solidFill>
                  <a:srgbClr val="C00000"/>
                </a:solidFill>
                <a:latin typeface="Aptos Display" panose="020B0004020202020204" pitchFamily="34" charset="0"/>
              </a:rPr>
              <a:t>.</a:t>
            </a:r>
            <a:endParaRPr lang="en-IN" sz="2000" dirty="0">
              <a:solidFill>
                <a:srgbClr val="C00000"/>
              </a:solidFill>
              <a:latin typeface="Aptos Display" panose="020B0004020202020204" pitchFamily="34" charset="0"/>
            </a:endParaRPr>
          </a:p>
        </p:txBody>
      </p:sp>
    </p:spTree>
    <p:extLst>
      <p:ext uri="{BB962C8B-B14F-4D97-AF65-F5344CB8AC3E}">
        <p14:creationId xmlns:p14="http://schemas.microsoft.com/office/powerpoint/2010/main" val="158529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14CBD-FAB7-ADDF-20EE-55196A5A3822}"/>
              </a:ext>
            </a:extLst>
          </p:cNvPr>
          <p:cNvSpPr txBox="1"/>
          <p:nvPr/>
        </p:nvSpPr>
        <p:spPr>
          <a:xfrm>
            <a:off x="373626" y="577090"/>
            <a:ext cx="5043948" cy="2031325"/>
          </a:xfrm>
          <a:prstGeom prst="rect">
            <a:avLst/>
          </a:prstGeom>
          <a:noFill/>
        </p:spPr>
        <p:txBody>
          <a:bodyPr wrap="square" rtlCol="0">
            <a:spAutoFit/>
          </a:bodyPr>
          <a:lstStyle/>
          <a:p>
            <a:pPr marL="285750" indent="-285750">
              <a:buFont typeface="Wingdings" panose="05000000000000000000" pitchFamily="2" charset="2"/>
              <a:buChar char="q"/>
            </a:pPr>
            <a:r>
              <a:rPr lang="en-US" sz="1800" b="1" dirty="0">
                <a:solidFill>
                  <a:srgbClr val="0070C0"/>
                </a:solidFill>
                <a:effectLst/>
                <a:latin typeface="Baskerville Old Face" panose="02020602080505020303" pitchFamily="18" charset="0"/>
                <a:ea typeface="Calibri" panose="020F0502020204030204" pitchFamily="34" charset="0"/>
              </a:rPr>
              <a:t>ACF Check:</a:t>
            </a:r>
          </a:p>
          <a:p>
            <a:r>
              <a:rPr lang="en-IN" sz="1800" dirty="0">
                <a:effectLst/>
                <a:latin typeface="Baskerville Old Face" panose="02020602080505020303" pitchFamily="18" charset="0"/>
                <a:ea typeface="Calibri" panose="020F0502020204030204" pitchFamily="34" charset="0"/>
              </a:rPr>
              <a:t>The ACF measures the correlation between a series and its lagged values. It helps identify the order of the Moving Average (MA) component (q) in an ARIMA model. Significant autocorrelations at higher lags suggest a non-zero MA order. </a:t>
            </a:r>
          </a:p>
          <a:p>
            <a:endParaRPr lang="en-IN" sz="1800" dirty="0">
              <a:effectLst/>
              <a:latin typeface="Baskerville Old Face" panose="02020602080505020303" pitchFamily="18" charset="0"/>
              <a:ea typeface="Calibri" panose="020F0502020204030204" pitchFamily="34" charset="0"/>
            </a:endParaRPr>
          </a:p>
        </p:txBody>
      </p:sp>
      <p:sp>
        <p:nvSpPr>
          <p:cNvPr id="3" name="TextBox 2">
            <a:extLst>
              <a:ext uri="{FF2B5EF4-FFF2-40B4-BE49-F238E27FC236}">
                <a16:creationId xmlns:a16="http://schemas.microsoft.com/office/drawing/2014/main" id="{245C2972-1DF3-DF65-0A92-AC8C5E585E62}"/>
              </a:ext>
            </a:extLst>
          </p:cNvPr>
          <p:cNvSpPr txBox="1"/>
          <p:nvPr/>
        </p:nvSpPr>
        <p:spPr>
          <a:xfrm>
            <a:off x="6685936" y="3275557"/>
            <a:ext cx="4945625" cy="2308324"/>
          </a:xfrm>
          <a:prstGeom prst="rect">
            <a:avLst/>
          </a:prstGeom>
          <a:noFill/>
        </p:spPr>
        <p:txBody>
          <a:bodyPr wrap="square" rtlCol="0">
            <a:spAutoFit/>
          </a:bodyPr>
          <a:lstStyle/>
          <a:p>
            <a:pPr marL="285750" indent="-285750">
              <a:buFont typeface="Wingdings" panose="05000000000000000000" pitchFamily="2" charset="2"/>
              <a:buChar char="q"/>
            </a:pPr>
            <a:r>
              <a:rPr lang="en-US" sz="1800" b="1" dirty="0">
                <a:solidFill>
                  <a:srgbClr val="4472C4"/>
                </a:solidFill>
                <a:effectLst/>
                <a:latin typeface="Baskerville Old Face" panose="02020602080505020303" pitchFamily="18" charset="0"/>
                <a:ea typeface="Calibri" panose="020F0502020204030204" pitchFamily="34" charset="0"/>
              </a:rPr>
              <a:t>PACF check:</a:t>
            </a:r>
          </a:p>
          <a:p>
            <a:r>
              <a:rPr lang="en-US" sz="1800" dirty="0">
                <a:solidFill>
                  <a:srgbClr val="4472C4"/>
                </a:solidFill>
                <a:effectLst/>
                <a:latin typeface="Baskerville Old Face" panose="02020602080505020303" pitchFamily="18" charset="0"/>
                <a:ea typeface="Calibri" panose="020F0502020204030204" pitchFamily="34" charset="0"/>
              </a:rPr>
              <a:t> </a:t>
            </a:r>
            <a:r>
              <a:rPr lang="en-IN" sz="1800" dirty="0">
                <a:effectLst/>
                <a:latin typeface="Baskerville Old Face" panose="02020602080505020303" pitchFamily="18" charset="0"/>
                <a:ea typeface="Calibri" panose="020F0502020204030204" pitchFamily="34" charset="0"/>
              </a:rPr>
              <a:t>The PACF measures the correlation between a series and its lagged values, removing the effect of intermediate lags. It helps identify the order of the Auto-Regressive (AR) component (p) in an ARIMA model. Significant partial autocorrelations at higher lags suggest a non-zero AR order</a:t>
            </a:r>
            <a:r>
              <a:rPr lang="en-IN" sz="1800" dirty="0">
                <a:effectLst/>
                <a:latin typeface="Arabic Typesetting" panose="03020402040406030203" pitchFamily="66" charset="-78"/>
                <a:ea typeface="Calibri" panose="020F0502020204030204" pitchFamily="34" charset="0"/>
              </a:rPr>
              <a:t>.</a:t>
            </a:r>
            <a:endParaRPr lang="en-IN" dirty="0">
              <a:latin typeface="Baskerville Old Face" panose="02020602080505020303" pitchFamily="18" charset="0"/>
            </a:endParaRPr>
          </a:p>
          <a:p>
            <a:endParaRPr lang="en-IN" dirty="0"/>
          </a:p>
        </p:txBody>
      </p:sp>
      <p:pic>
        <p:nvPicPr>
          <p:cNvPr id="4" name="Picture 3">
            <a:extLst>
              <a:ext uri="{FF2B5EF4-FFF2-40B4-BE49-F238E27FC236}">
                <a16:creationId xmlns:a16="http://schemas.microsoft.com/office/drawing/2014/main" id="{11914054-9CC9-DCB6-CA80-6E772E712A40}"/>
              </a:ext>
            </a:extLst>
          </p:cNvPr>
          <p:cNvPicPr>
            <a:picLocks noChangeAspect="1"/>
          </p:cNvPicPr>
          <p:nvPr/>
        </p:nvPicPr>
        <p:blipFill rotWithShape="1">
          <a:blip r:embed="rId2">
            <a:extLst>
              <a:ext uri="{28A0092B-C50C-407E-A947-70E740481C1C}">
                <a14:useLocalDpi xmlns:a14="http://schemas.microsoft.com/office/drawing/2010/main" val="0"/>
              </a:ext>
            </a:extLst>
          </a:blip>
          <a:srcRect t="5771" b="3995"/>
          <a:stretch/>
        </p:blipFill>
        <p:spPr bwMode="auto">
          <a:xfrm>
            <a:off x="5417574" y="322498"/>
            <a:ext cx="6636774" cy="2953631"/>
          </a:xfrm>
          <a:prstGeom prst="rect">
            <a:avLst/>
          </a:prstGeom>
          <a:noFill/>
          <a:ln w="9525" cap="flat" cmpd="sng" algn="ctr">
            <a:solidFill>
              <a:schemeClr val="tx1">
                <a:lumMod val="50000"/>
                <a:lumOff val="50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F5F963C2-F62D-F9CB-08A1-C15A9CB3B8FB}"/>
              </a:ext>
            </a:extLst>
          </p:cNvPr>
          <p:cNvSpPr txBox="1"/>
          <p:nvPr/>
        </p:nvSpPr>
        <p:spPr>
          <a:xfrm>
            <a:off x="413508" y="2628658"/>
            <a:ext cx="4857135" cy="1015663"/>
          </a:xfrm>
          <a:prstGeom prst="rect">
            <a:avLst/>
          </a:prstGeom>
          <a:noFill/>
          <a:ln>
            <a:solidFill>
              <a:schemeClr val="bg2"/>
            </a:solidFill>
          </a:ln>
        </p:spPr>
        <p:txBody>
          <a:bodyPr wrap="square" rtlCol="0">
            <a:spAutoFit/>
          </a:bodyPr>
          <a:lstStyle/>
          <a:p>
            <a:r>
              <a:rPr lang="en-US" sz="2000" kern="100" dirty="0">
                <a:solidFill>
                  <a:srgbClr val="C00000"/>
                </a:solidFill>
                <a:effectLst/>
                <a:latin typeface="Aptos Display" panose="020B0004020202020204" pitchFamily="34" charset="0"/>
                <a:ea typeface="Calibri" panose="020F0502020204030204" pitchFamily="34" charset="0"/>
                <a:cs typeface="Times New Roman" panose="02020603050405020304" pitchFamily="18" charset="0"/>
              </a:rPr>
              <a:t>Conclusion:</a:t>
            </a:r>
          </a:p>
          <a:p>
            <a:r>
              <a:rPr lang="en-US" sz="2000" kern="100" dirty="0">
                <a:effectLst/>
                <a:latin typeface="Aptos Display" panose="020B0004020202020204" pitchFamily="34" charset="0"/>
                <a:ea typeface="Calibri" panose="020F0502020204030204" pitchFamily="34" charset="0"/>
                <a:cs typeface="Times New Roman" panose="02020603050405020304" pitchFamily="18" charset="0"/>
              </a:rPr>
              <a:t>Here the significant spike is at lag 1 in ACF plot, this suggests MA (1) model i.e. q=1.</a:t>
            </a:r>
            <a:endParaRPr lang="en-IN" sz="2000" kern="100" dirty="0">
              <a:effectLst/>
              <a:latin typeface="Aptos Display" panose="020B000402020202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4561F54-CA41-A798-5D70-F5189646F4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284" y="4245631"/>
            <a:ext cx="5939790" cy="2429510"/>
          </a:xfrm>
          <a:prstGeom prst="rect">
            <a:avLst/>
          </a:prstGeom>
          <a:noFill/>
          <a:ln>
            <a:solidFill>
              <a:schemeClr val="tx1">
                <a:lumMod val="50000"/>
                <a:lumOff val="50000"/>
              </a:schemeClr>
            </a:solidFill>
          </a:ln>
        </p:spPr>
      </p:pic>
      <p:sp>
        <p:nvSpPr>
          <p:cNvPr id="7" name="TextBox 6">
            <a:extLst>
              <a:ext uri="{FF2B5EF4-FFF2-40B4-BE49-F238E27FC236}">
                <a16:creationId xmlns:a16="http://schemas.microsoft.com/office/drawing/2014/main" id="{79492856-1919-6294-B466-4D591A1DAA00}"/>
              </a:ext>
            </a:extLst>
          </p:cNvPr>
          <p:cNvSpPr txBox="1"/>
          <p:nvPr/>
        </p:nvSpPr>
        <p:spPr>
          <a:xfrm>
            <a:off x="6617110" y="5390189"/>
            <a:ext cx="5437238" cy="1323439"/>
          </a:xfrm>
          <a:prstGeom prst="rect">
            <a:avLst/>
          </a:prstGeom>
          <a:noFill/>
          <a:ln>
            <a:solidFill>
              <a:schemeClr val="bg2">
                <a:lumMod val="90000"/>
              </a:schemeClr>
            </a:solidFill>
          </a:ln>
        </p:spPr>
        <p:txBody>
          <a:bodyPr wrap="square" rtlCol="0">
            <a:spAutoFit/>
          </a:bodyPr>
          <a:lstStyle/>
          <a:p>
            <a:r>
              <a:rPr lang="en-US" sz="2000" dirty="0">
                <a:solidFill>
                  <a:srgbClr val="C00000"/>
                </a:solidFill>
                <a:latin typeface="Aptos Display" panose="020B0004020202020204" pitchFamily="34" charset="0"/>
              </a:rPr>
              <a:t>Conclusion: </a:t>
            </a:r>
          </a:p>
          <a:p>
            <a:r>
              <a:rPr lang="en-US" sz="2000" kern="100" dirty="0">
                <a:effectLst/>
                <a:latin typeface="Aptos Display" panose="020B0004020202020204" pitchFamily="34" charset="0"/>
                <a:ea typeface="Calibri" panose="020F0502020204030204" pitchFamily="34" charset="0"/>
                <a:cs typeface="Times New Roman" panose="02020603050405020304" pitchFamily="18" charset="0"/>
              </a:rPr>
              <a:t>Here the significant spike is at lag 1 in PACF plot, this suggests AR (1) model i.e. p=1.</a:t>
            </a:r>
            <a:endParaRPr lang="en-IN" sz="2000" kern="100" dirty="0">
              <a:effectLst/>
              <a:latin typeface="Aptos Display" panose="020B0004020202020204" pitchFamily="34" charset="0"/>
              <a:ea typeface="Calibri" panose="020F0502020204030204" pitchFamily="34" charset="0"/>
              <a:cs typeface="Times New Roman" panose="02020603050405020304" pitchFamily="18" charset="0"/>
            </a:endParaRPr>
          </a:p>
          <a:p>
            <a:endParaRPr lang="en-IN" sz="2000" dirty="0">
              <a:latin typeface="Aptos Display" panose="020B0004020202020204" pitchFamily="34" charset="0"/>
            </a:endParaRPr>
          </a:p>
        </p:txBody>
      </p:sp>
      <p:sp>
        <p:nvSpPr>
          <p:cNvPr id="8" name="TextBox 7">
            <a:extLst>
              <a:ext uri="{FF2B5EF4-FFF2-40B4-BE49-F238E27FC236}">
                <a16:creationId xmlns:a16="http://schemas.microsoft.com/office/drawing/2014/main" id="{D47AC08A-56BC-984B-70FD-E219FE4ADE7B}"/>
              </a:ext>
            </a:extLst>
          </p:cNvPr>
          <p:cNvSpPr txBox="1"/>
          <p:nvPr/>
        </p:nvSpPr>
        <p:spPr>
          <a:xfrm>
            <a:off x="993335" y="69002"/>
            <a:ext cx="2900516" cy="523220"/>
          </a:xfrm>
          <a:prstGeom prst="rect">
            <a:avLst/>
          </a:prstGeom>
          <a:noFill/>
        </p:spPr>
        <p:txBody>
          <a:bodyPr wrap="square" rtlCol="0">
            <a:spAutoFit/>
          </a:bodyPr>
          <a:lstStyle/>
          <a:p>
            <a:r>
              <a:rPr lang="en-US" sz="2800" b="1" dirty="0">
                <a:solidFill>
                  <a:srgbClr val="C00000"/>
                </a:solidFill>
                <a:highlight>
                  <a:srgbClr val="FFFF00"/>
                </a:highlight>
                <a:latin typeface="Arabic Typesetting" panose="03020402040406030203" pitchFamily="66" charset="-78"/>
                <a:cs typeface="Arabic Typesetting" panose="03020402040406030203" pitchFamily="66" charset="-78"/>
              </a:rPr>
              <a:t>(iii) ACF &amp; PACK check :</a:t>
            </a:r>
            <a:endParaRPr lang="en-IN" sz="2800" b="1" dirty="0">
              <a:solidFill>
                <a:srgbClr val="C00000"/>
              </a:solidFill>
              <a:highlight>
                <a:srgbClr val="FFFF00"/>
              </a:highligh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231266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352EA3C-1F3F-3A4C-108F-AED330F84D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39" r="758"/>
          <a:stretch/>
        </p:blipFill>
        <p:spPr bwMode="auto">
          <a:xfrm>
            <a:off x="857863" y="1644521"/>
            <a:ext cx="10026448" cy="4579495"/>
          </a:xfrm>
          <a:prstGeom prst="rect">
            <a:avLst/>
          </a:prstGeom>
          <a:noFill/>
          <a:ln>
            <a:solidFill>
              <a:schemeClr val="tx1">
                <a:lumMod val="50000"/>
                <a:lumOff val="50000"/>
              </a:schemeClr>
            </a:solidFill>
          </a:ln>
        </p:spPr>
      </p:pic>
      <p:sp>
        <p:nvSpPr>
          <p:cNvPr id="6" name="Rectangle 1">
            <a:extLst>
              <a:ext uri="{FF2B5EF4-FFF2-40B4-BE49-F238E27FC236}">
                <a16:creationId xmlns:a16="http://schemas.microsoft.com/office/drawing/2014/main" id="{B061CD6A-641A-D12D-0B54-6D7212CA1822}"/>
              </a:ext>
            </a:extLst>
          </p:cNvPr>
          <p:cNvSpPr>
            <a:spLocks noChangeArrowheads="1"/>
          </p:cNvSpPr>
          <p:nvPr/>
        </p:nvSpPr>
        <p:spPr bwMode="auto">
          <a:xfrm>
            <a:off x="3494709" y="6265329"/>
            <a:ext cx="5202575" cy="379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50000"/>
                  </a:schemeClr>
                </a:solidFill>
                <a:effectLst/>
                <a:latin typeface="Arabic Typesetting" panose="03020402040406030203" pitchFamily="66" charset="-78"/>
                <a:ea typeface="Times New Roman" panose="02020603050405020304" pitchFamily="18" charset="0"/>
                <a:cs typeface="Arabic Typesetting" panose="03020402040406030203" pitchFamily="66" charset="-78"/>
              </a:rPr>
              <a:t>Auto-Arima Fitting and Forecast 2024 Graphical Data over 12 months</a:t>
            </a:r>
            <a:endParaRPr kumimoji="0" lang="en-US" altLang="en-US" sz="3200" b="1" i="0" u="none" strike="noStrike" cap="none" normalizeH="0" baseline="0" dirty="0">
              <a:ln>
                <a:noFill/>
              </a:ln>
              <a:solidFill>
                <a:schemeClr val="accent1">
                  <a:lumMod val="50000"/>
                </a:schemeClr>
              </a:solidFill>
              <a:effectLst/>
              <a:latin typeface="Arabic Typesetting" panose="03020402040406030203" pitchFamily="66" charset="-78"/>
              <a:cs typeface="Arabic Typesetting" panose="03020402040406030203" pitchFamily="66" charset="-78"/>
            </a:endParaRPr>
          </a:p>
        </p:txBody>
      </p:sp>
      <p:sp>
        <p:nvSpPr>
          <p:cNvPr id="4" name="TextBox 3">
            <a:extLst>
              <a:ext uri="{FF2B5EF4-FFF2-40B4-BE49-F238E27FC236}">
                <a16:creationId xmlns:a16="http://schemas.microsoft.com/office/drawing/2014/main" id="{5AAD9EEA-77CA-D74E-4774-8A36C45AAE91}"/>
              </a:ext>
            </a:extLst>
          </p:cNvPr>
          <p:cNvSpPr txBox="1"/>
          <p:nvPr/>
        </p:nvSpPr>
        <p:spPr>
          <a:xfrm>
            <a:off x="513733" y="650427"/>
            <a:ext cx="11166990" cy="830997"/>
          </a:xfrm>
          <a:prstGeom prst="rect">
            <a:avLst/>
          </a:prstGeom>
          <a:noFill/>
          <a:ln>
            <a:solidFill>
              <a:schemeClr val="bg2"/>
            </a:solidFill>
          </a:ln>
        </p:spPr>
        <p:txBody>
          <a:bodyPr wrap="square" rtlCol="0">
            <a:spAutoFit/>
          </a:bodyPr>
          <a:lstStyle/>
          <a:p>
            <a:r>
              <a:rPr lang="en-US" sz="1600" dirty="0">
                <a:solidFill>
                  <a:srgbClr val="C00000"/>
                </a:solidFill>
                <a:effectLst/>
                <a:latin typeface="Baskerville Old Face" panose="02020602080505020303" pitchFamily="18" charset="0"/>
                <a:ea typeface="Calibri" panose="020F0502020204030204" pitchFamily="34" charset="0"/>
                <a:cs typeface="Times New Roman" panose="02020603050405020304" pitchFamily="18" charset="0"/>
              </a:rPr>
              <a:t>ARIMA (1,1,1) Fitting: </a:t>
            </a:r>
            <a:r>
              <a:rPr lang="en-US" sz="1600" dirty="0">
                <a:effectLst/>
                <a:latin typeface="Baskerville Old Face" panose="02020602080505020303" pitchFamily="18" charset="0"/>
                <a:ea typeface="Calibri" panose="020F0502020204030204" pitchFamily="34" charset="0"/>
              </a:rPr>
              <a:t>By the above procedure mentioned in ‘Methodology’ we fit the ARIMA (1,1,1) model to the time series data and get the result below with a </a:t>
            </a:r>
            <a:r>
              <a:rPr lang="en-US" sz="1600" dirty="0">
                <a:solidFill>
                  <a:srgbClr val="C00000"/>
                </a:solidFill>
                <a:effectLst/>
                <a:latin typeface="Baskerville Old Face" panose="02020602080505020303" pitchFamily="18" charset="0"/>
                <a:ea typeface="Calibri" panose="020F0502020204030204" pitchFamily="34" charset="0"/>
              </a:rPr>
              <a:t>forecasted </a:t>
            </a:r>
            <a:r>
              <a:rPr lang="en-US" sz="1600" dirty="0">
                <a:solidFill>
                  <a:srgbClr val="4472C4"/>
                </a:solidFill>
                <a:effectLst/>
                <a:latin typeface="Baskerville Old Face" panose="02020602080505020303" pitchFamily="18" charset="0"/>
                <a:ea typeface="Calibri" panose="020F0502020204030204" pitchFamily="34" charset="0"/>
              </a:rPr>
              <a:t>Blue Line</a:t>
            </a:r>
            <a:r>
              <a:rPr lang="en-US" sz="1600" dirty="0">
                <a:effectLst/>
                <a:latin typeface="Baskerville Old Face" panose="02020602080505020303" pitchFamily="18" charset="0"/>
                <a:ea typeface="Calibri" panose="020F0502020204030204" pitchFamily="34" charset="0"/>
              </a:rPr>
              <a:t> </a:t>
            </a:r>
            <a:r>
              <a:rPr lang="en-US" sz="1600" dirty="0">
                <a:solidFill>
                  <a:srgbClr val="C00000"/>
                </a:solidFill>
                <a:effectLst/>
                <a:latin typeface="Baskerville Old Face" panose="02020602080505020303" pitchFamily="18" charset="0"/>
                <a:ea typeface="Calibri" panose="020F0502020204030204" pitchFamily="34" charset="0"/>
              </a:rPr>
              <a:t>shaded area for year 2024.</a:t>
            </a:r>
            <a:r>
              <a:rPr lang="en-US" sz="1600" dirty="0">
                <a:effectLst/>
                <a:latin typeface="Baskerville Old Face" panose="02020602080505020303" pitchFamily="18" charset="0"/>
                <a:ea typeface="Calibri" panose="020F0502020204030204" pitchFamily="34" charset="0"/>
              </a:rPr>
              <a:t>Which shows </a:t>
            </a:r>
            <a:r>
              <a:rPr lang="en-US" sz="1600" dirty="0">
                <a:solidFill>
                  <a:srgbClr val="C00000"/>
                </a:solidFill>
                <a:effectLst/>
                <a:latin typeface="Baskerville Old Face" panose="02020602080505020303" pitchFamily="18" charset="0"/>
                <a:ea typeface="Calibri" panose="020F0502020204030204" pitchFamily="34" charset="0"/>
              </a:rPr>
              <a:t>a possible pattern curve, what the temperature of the year Jan,2024 to Dec,2024</a:t>
            </a:r>
            <a:r>
              <a:rPr lang="en-US" sz="1600" dirty="0">
                <a:effectLst/>
                <a:latin typeface="Baskerville Old Face" panose="02020602080505020303" pitchFamily="18" charset="0"/>
                <a:ea typeface="Calibri" panose="020F0502020204030204" pitchFamily="34" charset="0"/>
              </a:rPr>
              <a:t> would possibly occur.</a:t>
            </a:r>
            <a:endParaRPr lang="en-IN" sz="1600" dirty="0">
              <a:latin typeface="Baskerville Old Face" panose="02020602080505020303" pitchFamily="18" charset="0"/>
            </a:endParaRPr>
          </a:p>
        </p:txBody>
      </p:sp>
      <p:sp>
        <p:nvSpPr>
          <p:cNvPr id="5" name="TextBox 4">
            <a:extLst>
              <a:ext uri="{FF2B5EF4-FFF2-40B4-BE49-F238E27FC236}">
                <a16:creationId xmlns:a16="http://schemas.microsoft.com/office/drawing/2014/main" id="{5F276D29-AF34-74C8-3F43-8DD23F7FACB2}"/>
              </a:ext>
            </a:extLst>
          </p:cNvPr>
          <p:cNvSpPr txBox="1"/>
          <p:nvPr/>
        </p:nvSpPr>
        <p:spPr>
          <a:xfrm>
            <a:off x="759540" y="135668"/>
            <a:ext cx="4195918" cy="523220"/>
          </a:xfrm>
          <a:prstGeom prst="rect">
            <a:avLst/>
          </a:prstGeom>
          <a:noFill/>
        </p:spPr>
        <p:txBody>
          <a:bodyPr wrap="square" rtlCol="0">
            <a:spAutoFit/>
          </a:bodyPr>
          <a:lstStyle/>
          <a:p>
            <a:r>
              <a:rPr lang="en-US" sz="2800" b="1" dirty="0">
                <a:solidFill>
                  <a:srgbClr val="C00000"/>
                </a:solidFill>
                <a:highlight>
                  <a:srgbClr val="FFFF00"/>
                </a:highlight>
                <a:latin typeface="Arabic Typesetting" panose="03020402040406030203" pitchFamily="66" charset="-78"/>
                <a:cs typeface="Arabic Typesetting" panose="03020402040406030203" pitchFamily="66" charset="-78"/>
              </a:rPr>
              <a:t>(iv) ARIMA  Model Fit to forecast :</a:t>
            </a:r>
            <a:endParaRPr lang="en-IN" sz="2800" b="1" dirty="0">
              <a:solidFill>
                <a:srgbClr val="C00000"/>
              </a:solidFill>
              <a:highlight>
                <a:srgbClr val="FFFF00"/>
              </a:highligh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178644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7C319-0850-02B5-6577-3C8BA623A6A4}"/>
              </a:ext>
            </a:extLst>
          </p:cNvPr>
          <p:cNvSpPr txBox="1"/>
          <p:nvPr/>
        </p:nvSpPr>
        <p:spPr>
          <a:xfrm>
            <a:off x="580104" y="697290"/>
            <a:ext cx="5240591" cy="5685595"/>
          </a:xfrm>
          <a:prstGeom prst="rect">
            <a:avLst/>
          </a:prstGeom>
          <a:noFill/>
          <a:ln>
            <a:solidFill>
              <a:schemeClr val="bg2">
                <a:lumMod val="90000"/>
              </a:schemeClr>
            </a:solidFill>
          </a:ln>
        </p:spPr>
        <p:txBody>
          <a:bodyPr wrap="square" rtlCol="0">
            <a:spAutoFit/>
          </a:bodyPr>
          <a:lstStyle/>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Forecast method: ARIMA(0,0,1)(1,1,1)[12]</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Model Information:</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Series: </a:t>
            </a:r>
            <a:r>
              <a:rPr lang="en-IN" sz="1200" kern="0" dirty="0" err="1">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myts</a:t>
            </a: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ARIMA(0,0,1)(1,1,1)[12] </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Coefficients:</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ma1     sar1     sma1</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0.4433  -0.0435  -0.8567</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err="1">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s.e.</a:t>
            </a: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0.0714   0.1095   0.1102</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sigma^2 = 4.274:  log likelihood = -341.55</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AIC=691.09   </a:t>
            </a:r>
            <a:r>
              <a:rPr lang="en-IN" sz="1200" kern="0" dirty="0" err="1">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AICc</a:t>
            </a: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=691.36   BIC=703.29</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Error measures:</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ME     RMSE      MAE      MPE</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Training set -0.02607379 1.972834 1.557079 -0.06046625</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MAPE      MASE    </a:t>
            </a: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2.066159 0.7406791   </a:t>
            </a: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ACF1</a:t>
            </a:r>
            <a:endParaRPr lang="en-IN" sz="1200" kern="100" dirty="0">
              <a:solidFill>
                <a:srgbClr val="0070C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200" kern="0" dirty="0">
                <a:solidFill>
                  <a:srgbClr val="0070C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Training set 0.03837686</a:t>
            </a:r>
            <a:endParaRPr lang="en-IN" sz="1100" kern="100" dirty="0">
              <a:solidFill>
                <a:srgbClr val="0070C0"/>
              </a:solidFill>
              <a:effectLst/>
              <a:highlight>
                <a:srgbClr val="FFFFFF"/>
              </a:highlight>
              <a:latin typeface="Baskerville Old Face" panose="02020602080505020303"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35261D8-F6B7-4EFF-3844-1C765767FA54}"/>
              </a:ext>
            </a:extLst>
          </p:cNvPr>
          <p:cNvSpPr txBox="1"/>
          <p:nvPr/>
        </p:nvSpPr>
        <p:spPr>
          <a:xfrm>
            <a:off x="6096000" y="697290"/>
            <a:ext cx="5388077" cy="5463419"/>
          </a:xfrm>
          <a:prstGeom prst="rect">
            <a:avLst/>
          </a:prstGeom>
          <a:noFill/>
          <a:ln>
            <a:solidFill>
              <a:schemeClr val="tx1">
                <a:lumMod val="50000"/>
                <a:lumOff val="50000"/>
              </a:schemeClr>
            </a:solidFill>
          </a:ln>
        </p:spPr>
        <p:txBody>
          <a:bodyPr wrap="square" rtlCol="0">
            <a:spAutoFit/>
          </a:bodyPr>
          <a:lstStyle/>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rgbClr val="FF000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Forecasts:</a:t>
            </a:r>
            <a:endParaRPr lang="en-IN" sz="1600" kern="100" dirty="0">
              <a:solidFill>
                <a:srgbClr val="FF000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1"/>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    Point      Forecast    Lo 95    Hi 95</a:t>
            </a:r>
            <a:endParaRPr lang="en-IN" sz="1600" kern="100" dirty="0">
              <a:solidFill>
                <a:schemeClr val="accent1"/>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Jan 2024       56.27784 52.21825 60.33744</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Feb 2024       63.97855 59.53840 68.41869</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Mar 2024       74.65307 70.21293 79.09322</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Apr 2024       86.54915 82.10900 90.98929</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rgbClr val="FF000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May 2024       91.19727 86.75712 95.63742</a:t>
            </a:r>
            <a:endParaRPr lang="en-IN" sz="1600" kern="100" dirty="0">
              <a:solidFill>
                <a:srgbClr val="FF000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rgbClr val="FF0000"/>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Jun 2024       92.54463 88.10448 96.98477</a:t>
            </a:r>
            <a:endParaRPr lang="en-IN" sz="1600" kern="100" dirty="0">
              <a:solidFill>
                <a:srgbClr val="FF0000"/>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Jul 2024       87.43887 82.99873 91.87902</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Aug 2024       86.03982 81.59968 90.47997</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Sep 2024       85.03061 80.59047 89.47076</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Oct 2024       79.28753 74.84738 83.72767</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Nov 2024       68.24838 63.80823 72.68853</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pPr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600" kern="0" dirty="0">
                <a:solidFill>
                  <a:schemeClr val="accent2"/>
                </a:solidFill>
                <a:effectLst/>
                <a:highlight>
                  <a:srgbClr val="FFFFFF"/>
                </a:highlight>
                <a:latin typeface="Lucida Console" panose="020B0609040504020204" pitchFamily="49" charset="0"/>
                <a:ea typeface="Times New Roman" panose="02020603050405020304" pitchFamily="18" charset="0"/>
                <a:cs typeface="Courier New" panose="02070309020205020404" pitchFamily="49" charset="0"/>
              </a:rPr>
              <a:t>Dec 2024       58.60252 54.16273 63.04231</a:t>
            </a:r>
            <a:endParaRPr lang="en-IN" sz="1600" kern="100" dirty="0">
              <a:solidFill>
                <a:schemeClr val="accent2"/>
              </a:solidFill>
              <a:effectLst/>
              <a:highlight>
                <a:srgbClr val="FFFFFF"/>
              </a:highlight>
              <a:latin typeface="Lucida Console" panose="020B0609040504020204" pitchFamily="49" charset="0"/>
              <a:ea typeface="Calibri" panose="020F0502020204030204" pitchFamily="34" charset="0"/>
              <a:cs typeface="Times New Roman" panose="02020603050405020304" pitchFamily="18" charset="0"/>
            </a:endParaRPr>
          </a:p>
          <a:p>
            <a:endParaRPr lang="en-IN" sz="1600" dirty="0">
              <a:solidFill>
                <a:srgbClr val="FF0000"/>
              </a:solidFill>
              <a:latin typeface="Lucida Console" panose="020B0609040504020204" pitchFamily="49" charset="0"/>
            </a:endParaRPr>
          </a:p>
        </p:txBody>
      </p:sp>
      <p:sp>
        <p:nvSpPr>
          <p:cNvPr id="6" name="TextBox 5">
            <a:extLst>
              <a:ext uri="{FF2B5EF4-FFF2-40B4-BE49-F238E27FC236}">
                <a16:creationId xmlns:a16="http://schemas.microsoft.com/office/drawing/2014/main" id="{21B29A78-CDB7-0B07-99A0-BA66041B1ADC}"/>
              </a:ext>
            </a:extLst>
          </p:cNvPr>
          <p:cNvSpPr txBox="1"/>
          <p:nvPr/>
        </p:nvSpPr>
        <p:spPr>
          <a:xfrm>
            <a:off x="4218039" y="85580"/>
            <a:ext cx="2713703" cy="523220"/>
          </a:xfrm>
          <a:prstGeom prst="rect">
            <a:avLst/>
          </a:prstGeom>
          <a:noFill/>
        </p:spPr>
        <p:txBody>
          <a:bodyPr wrap="square" rtlCol="0">
            <a:spAutoFit/>
          </a:bodyPr>
          <a:lstStyle/>
          <a:p>
            <a:r>
              <a:rPr lang="en-US" sz="2800" dirty="0">
                <a:solidFill>
                  <a:srgbClr val="C00000"/>
                </a:solidFill>
                <a:effectLst/>
                <a:highlight>
                  <a:srgbClr val="FFFF00"/>
                </a:highlight>
                <a:latin typeface="Bodoni MT Condensed" panose="02070606080606020203" pitchFamily="18" charset="0"/>
                <a:ea typeface="Calibri" panose="020F0502020204030204" pitchFamily="34" charset="0"/>
                <a:cs typeface="Times New Roman" panose="02020603050405020304" pitchFamily="18" charset="0"/>
              </a:rPr>
              <a:t>(v) Summary(Forecast):</a:t>
            </a:r>
            <a:endParaRPr lang="en-IN" sz="2800" dirty="0">
              <a:solidFill>
                <a:srgbClr val="C00000"/>
              </a:solidFill>
              <a:highlight>
                <a:srgbClr val="FFFF00"/>
              </a:highlight>
            </a:endParaRPr>
          </a:p>
        </p:txBody>
      </p:sp>
    </p:spTree>
    <p:extLst>
      <p:ext uri="{BB962C8B-B14F-4D97-AF65-F5344CB8AC3E}">
        <p14:creationId xmlns:p14="http://schemas.microsoft.com/office/powerpoint/2010/main" val="298461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87D89-F27E-1ECD-DC2C-11D1CCF971BA}"/>
              </a:ext>
            </a:extLst>
          </p:cNvPr>
          <p:cNvSpPr>
            <a:spLocks noGrp="1"/>
          </p:cNvSpPr>
          <p:nvPr>
            <p:ph idx="1"/>
          </p:nvPr>
        </p:nvSpPr>
        <p:spPr>
          <a:xfrm>
            <a:off x="462116" y="940724"/>
            <a:ext cx="5771535" cy="1851637"/>
          </a:xfrm>
          <a:ln>
            <a:solidFill>
              <a:schemeClr val="bg2">
                <a:lumMod val="90000"/>
              </a:schemeClr>
            </a:solidFill>
          </a:ln>
        </p:spPr>
        <p:txBody>
          <a:bodyPr>
            <a:noAutofit/>
          </a:bodyPr>
          <a:lstStyle/>
          <a:p>
            <a:pPr marL="0" indent="0" eaLnBrk="0" fontAlgn="base" hangingPunct="0">
              <a:lnSpc>
                <a:spcPct val="100000"/>
              </a:lnSpc>
              <a:spcBef>
                <a:spcPct val="0"/>
              </a:spcBef>
              <a:spcAft>
                <a:spcPct val="0"/>
              </a:spcAft>
              <a:buNone/>
            </a:pPr>
            <a:r>
              <a:rPr lang="en-IN" sz="1800" dirty="0">
                <a:solidFill>
                  <a:srgbClr val="3C4043"/>
                </a:solidFill>
                <a:effectLst/>
                <a:highlight>
                  <a:srgbClr val="FFFFFF"/>
                </a:highlight>
                <a:latin typeface="Baskerville Old Face" panose="02020602080505020303" pitchFamily="18" charset="0"/>
                <a:ea typeface="Times New Roman" panose="02020603050405020304" pitchFamily="18" charset="0"/>
                <a:cs typeface="Arabic Typesetting" panose="03020402040406030203" pitchFamily="66" charset="-78"/>
              </a:rPr>
              <a:t>Because we have data over 13 years, we can </a:t>
            </a:r>
            <a:r>
              <a:rPr lang="en-IN" sz="1800" dirty="0">
                <a:solidFill>
                  <a:srgbClr val="C00000"/>
                </a:solidFill>
                <a:effectLst/>
                <a:highlight>
                  <a:srgbClr val="FFFFFF"/>
                </a:highlight>
                <a:latin typeface="Baskerville Old Face" panose="02020602080505020303" pitchFamily="18" charset="0"/>
                <a:ea typeface="Times New Roman" panose="02020603050405020304" pitchFamily="18" charset="0"/>
                <a:cs typeface="Arabic Typesetting" panose="03020402040406030203" pitchFamily="66" charset="-78"/>
              </a:rPr>
              <a:t>split </a:t>
            </a:r>
            <a:r>
              <a:rPr lang="en-IN" sz="1800" dirty="0">
                <a:solidFill>
                  <a:srgbClr val="3C4043"/>
                </a:solidFill>
                <a:effectLst/>
                <a:highlight>
                  <a:srgbClr val="FFFFFF"/>
                </a:highlight>
                <a:latin typeface="Baskerville Old Face" panose="02020602080505020303" pitchFamily="18" charset="0"/>
                <a:ea typeface="Times New Roman" panose="02020603050405020304" pitchFamily="18" charset="0"/>
                <a:cs typeface="Arabic Typesetting" panose="03020402040406030203" pitchFamily="66" charset="-78"/>
              </a:rPr>
              <a:t>them into a </a:t>
            </a:r>
            <a:r>
              <a:rPr lang="en-IN" sz="1800" dirty="0">
                <a:solidFill>
                  <a:schemeClr val="accent1">
                    <a:lumMod val="75000"/>
                  </a:schemeClr>
                </a:solidFill>
                <a:effectLst/>
                <a:highlight>
                  <a:srgbClr val="FFFFFF"/>
                </a:highlight>
                <a:latin typeface="Baskerville Old Face" panose="02020602080505020303" pitchFamily="18" charset="0"/>
                <a:ea typeface="Times New Roman" panose="02020603050405020304" pitchFamily="18" charset="0"/>
                <a:cs typeface="Arabic Typesetting" panose="03020402040406030203" pitchFamily="66" charset="-78"/>
              </a:rPr>
              <a:t>train/test sample </a:t>
            </a:r>
            <a:r>
              <a:rPr lang="en-IN" sz="1800" dirty="0">
                <a:solidFill>
                  <a:srgbClr val="3C4043"/>
                </a:solidFill>
                <a:effectLst/>
                <a:highlight>
                  <a:srgbClr val="FFFFFF"/>
                </a:highlight>
                <a:latin typeface="Baskerville Old Face" panose="02020602080505020303" pitchFamily="18" charset="0"/>
                <a:ea typeface="Times New Roman" panose="02020603050405020304" pitchFamily="18" charset="0"/>
                <a:cs typeface="Arabic Typesetting" panose="03020402040406030203" pitchFamily="66" charset="-78"/>
              </a:rPr>
              <a:t>:</a:t>
            </a:r>
            <a:endParaRPr kumimoji="0" lang="en-US" altLang="en-US" sz="1800" b="0" i="0" u="none" strike="noStrike" cap="none" normalizeH="0" baseline="0" dirty="0">
              <a:ln>
                <a:noFill/>
              </a:ln>
              <a:solidFill>
                <a:schemeClr val="tx1"/>
              </a:solidFill>
              <a:effectLst/>
              <a:latin typeface="Baskerville Old Face" panose="02020602080505020303" pitchFamily="18" charset="0"/>
              <a:cs typeface="Arabic Typesetting" panose="03020402040406030203" pitchFamily="66" charset="-78"/>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accent2">
                    <a:lumMod val="75000"/>
                  </a:schemeClr>
                </a:solidFill>
                <a:effectLst/>
                <a:latin typeface="Baskerville Old Face" panose="02020602080505020303" pitchFamily="18" charset="0"/>
                <a:ea typeface="Calibri" panose="020F0502020204030204" pitchFamily="34" charset="0"/>
                <a:cs typeface="Arabic Typesetting" panose="03020402040406030203" pitchFamily="66" charset="-78"/>
              </a:rPr>
              <a:t>Train sample : </a:t>
            </a:r>
            <a:r>
              <a:rPr kumimoji="0" lang="en-US" altLang="en-US" sz="1800" b="0" i="0" u="none" strike="noStrike" cap="none" normalizeH="0" baseline="0" dirty="0">
                <a:ln>
                  <a:noFill/>
                </a:ln>
                <a:solidFill>
                  <a:schemeClr val="accent1">
                    <a:lumMod val="75000"/>
                  </a:schemeClr>
                </a:solidFill>
                <a:effectLst/>
                <a:latin typeface="Baskerville Old Face" panose="02020602080505020303" pitchFamily="18" charset="0"/>
                <a:ea typeface="Calibri" panose="020F0502020204030204" pitchFamily="34" charset="0"/>
                <a:cs typeface="Arabic Typesetting" panose="03020402040406030203" pitchFamily="66" charset="-78"/>
              </a:rPr>
              <a:t>Data of Year 2010 to 2021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accent1">
                    <a:lumMod val="75000"/>
                  </a:schemeClr>
                </a:solidFill>
                <a:effectLst/>
                <a:latin typeface="Baskerville Old Face" panose="02020602080505020303" pitchFamily="18" charset="0"/>
                <a:ea typeface="Calibri" panose="020F0502020204030204" pitchFamily="34" charset="0"/>
                <a:cs typeface="Arabic Typesetting" panose="03020402040406030203" pitchFamily="66" charset="-78"/>
              </a:rPr>
              <a:t> </a:t>
            </a:r>
            <a:r>
              <a:rPr lang="en-US" altLang="en-US" sz="1800" dirty="0">
                <a:solidFill>
                  <a:schemeClr val="accent2">
                    <a:lumMod val="50000"/>
                  </a:schemeClr>
                </a:solidFill>
                <a:latin typeface="Baskerville Old Face" panose="02020602080505020303" pitchFamily="18" charset="0"/>
                <a:ea typeface="Calibri" panose="020F0502020204030204" pitchFamily="34" charset="0"/>
                <a:cs typeface="Arabic Typesetting" panose="03020402040406030203" pitchFamily="66" charset="-78"/>
              </a:rPr>
              <a:t>T</a:t>
            </a:r>
            <a:r>
              <a:rPr kumimoji="0" lang="en-US" altLang="en-US" sz="1800" b="0" i="0" u="none" strike="noStrike" cap="none" normalizeH="0" baseline="0" dirty="0">
                <a:ln>
                  <a:noFill/>
                </a:ln>
                <a:solidFill>
                  <a:schemeClr val="accent2">
                    <a:lumMod val="50000"/>
                  </a:schemeClr>
                </a:solidFill>
                <a:effectLst/>
                <a:latin typeface="Baskerville Old Face" panose="02020602080505020303" pitchFamily="18" charset="0"/>
                <a:ea typeface="Calibri" panose="020F0502020204030204" pitchFamily="34" charset="0"/>
                <a:cs typeface="Arabic Typesetting" panose="03020402040406030203" pitchFamily="66" charset="-78"/>
              </a:rPr>
              <a:t>est sample : </a:t>
            </a:r>
            <a:r>
              <a:rPr kumimoji="0" lang="en-US" altLang="en-US" sz="1800" b="0" i="0" u="none" strike="noStrike" cap="none" normalizeH="0" baseline="0" dirty="0">
                <a:ln>
                  <a:noFill/>
                </a:ln>
                <a:solidFill>
                  <a:schemeClr val="accent6">
                    <a:lumMod val="75000"/>
                  </a:schemeClr>
                </a:solidFill>
                <a:effectLst/>
                <a:latin typeface="Baskerville Old Face" panose="02020602080505020303" pitchFamily="18" charset="0"/>
                <a:ea typeface="Calibri" panose="020F0502020204030204" pitchFamily="34" charset="0"/>
                <a:cs typeface="Arabic Typesetting" panose="03020402040406030203" pitchFamily="66" charset="-78"/>
              </a:rPr>
              <a:t>Year 2022-2023</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800" dirty="0">
                <a:solidFill>
                  <a:srgbClr val="FF0000"/>
                </a:solidFill>
                <a:latin typeface="Baskerville Old Face" panose="02020602080505020303" pitchFamily="18" charset="0"/>
                <a:ea typeface="Calibri" panose="020F0502020204030204" pitchFamily="34" charset="0"/>
                <a:cs typeface="Arabic Typesetting" panose="03020402040406030203" pitchFamily="66" charset="-78"/>
              </a:rPr>
              <a:t>R</a:t>
            </a:r>
            <a:r>
              <a:rPr kumimoji="0" lang="en-US" altLang="en-US" sz="1800" b="0" i="0" u="none" strike="noStrike" cap="none" normalizeH="0" baseline="0" dirty="0">
                <a:ln>
                  <a:noFill/>
                </a:ln>
                <a:solidFill>
                  <a:srgbClr val="FF0000"/>
                </a:solidFill>
                <a:effectLst/>
                <a:latin typeface="Baskerville Old Face" panose="02020602080505020303" pitchFamily="18" charset="0"/>
                <a:ea typeface="Calibri" panose="020F0502020204030204" pitchFamily="34" charset="0"/>
                <a:cs typeface="Arabic Typesetting" panose="03020402040406030203" pitchFamily="66" charset="-78"/>
              </a:rPr>
              <a:t>un </a:t>
            </a:r>
            <a:r>
              <a:rPr lang="en-US" altLang="en-US" sz="1800" dirty="0">
                <a:solidFill>
                  <a:srgbClr val="FF0000"/>
                </a:solidFill>
                <a:latin typeface="Baskerville Old Face" panose="02020602080505020303" pitchFamily="18" charset="0"/>
                <a:ea typeface="Calibri" panose="020F0502020204030204" pitchFamily="34" charset="0"/>
                <a:cs typeface="Arabic Typesetting" panose="03020402040406030203" pitchFamily="66" charset="-78"/>
              </a:rPr>
              <a:t>ARIMA</a:t>
            </a:r>
            <a:r>
              <a:rPr kumimoji="0" lang="en-US" altLang="en-US" sz="1800" b="0" i="0" u="none" strike="noStrike" cap="none" normalizeH="0" baseline="0" dirty="0">
                <a:ln>
                  <a:noFill/>
                </a:ln>
                <a:solidFill>
                  <a:srgbClr val="FF0000"/>
                </a:solidFill>
                <a:effectLst/>
                <a:latin typeface="Baskerville Old Face" panose="02020602080505020303" pitchFamily="18" charset="0"/>
                <a:ea typeface="Calibri" panose="020F0502020204030204" pitchFamily="34" charset="0"/>
                <a:cs typeface="Arabic Typesetting" panose="03020402040406030203" pitchFamily="66" charset="-78"/>
              </a:rPr>
              <a:t> prediction over train sample  </a:t>
            </a:r>
            <a:endParaRPr lang="en-US" altLang="en-US" sz="1800" dirty="0">
              <a:solidFill>
                <a:schemeClr val="accent6">
                  <a:lumMod val="75000"/>
                </a:schemeClr>
              </a:solidFill>
              <a:latin typeface="Baskerville Old Face" panose="02020602080505020303" pitchFamily="18" charset="0"/>
              <a:ea typeface="Calibri" panose="020F0502020204030204" pitchFamily="34" charset="0"/>
              <a:cs typeface="Arabic Typesetting" panose="03020402040406030203" pitchFamily="66" charset="-78"/>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accent6">
                    <a:lumMod val="75000"/>
                  </a:schemeClr>
                </a:solidFill>
                <a:effectLst/>
                <a:latin typeface="Baskerville Old Face" panose="02020602080505020303" pitchFamily="18" charset="0"/>
                <a:ea typeface="Calibri" panose="020F0502020204030204" pitchFamily="34" charset="0"/>
                <a:cs typeface="Arabic Typesetting" panose="03020402040406030203" pitchFamily="66" charset="-78"/>
              </a:rPr>
              <a:t>compare with (true) test data</a:t>
            </a:r>
            <a:endParaRPr kumimoji="0" lang="en-US" altLang="en-US" sz="1800" b="0" i="0" u="none" strike="noStrike" cap="none" normalizeH="0" baseline="0" dirty="0">
              <a:ln>
                <a:noFill/>
              </a:ln>
              <a:solidFill>
                <a:schemeClr val="accent6">
                  <a:lumMod val="75000"/>
                </a:schemeClr>
              </a:solidFill>
              <a:effectLst/>
              <a:latin typeface="Baskerville Old Face" panose="02020602080505020303" pitchFamily="18" charset="0"/>
              <a:cs typeface="Arabic Typesetting" panose="03020402040406030203" pitchFamily="66"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accent1">
                  <a:lumMod val="50000"/>
                </a:schemeClr>
              </a:solidFill>
              <a:effectLst/>
              <a:latin typeface="Baskerville Old Face" panose="02020602080505020303" pitchFamily="18" charset="0"/>
              <a:ea typeface="Times New Roman" panose="02020603050405020304" pitchFamily="18" charset="0"/>
              <a:cs typeface="Arabic Typesetting" panose="03020402040406030203" pitchFamily="66" charset="-7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2">
                    <a:lumMod val="75000"/>
                  </a:schemeClr>
                </a:solidFill>
                <a:effectLst/>
                <a:latin typeface="Baskerville Old Face" panose="02020602080505020303" pitchFamily="18" charset="0"/>
                <a:ea typeface="Times New Roman" panose="02020603050405020304" pitchFamily="18" charset="0"/>
                <a:cs typeface="Arabic Typesetting" panose="03020402040406030203" pitchFamily="66" charset="-78"/>
              </a:rPr>
              <a:t>      </a:t>
            </a:r>
            <a:endParaRPr lang="en-IN" sz="1600" dirty="0">
              <a:solidFill>
                <a:schemeClr val="accent2">
                  <a:lumMod val="75000"/>
                </a:schemeClr>
              </a:solidFill>
            </a:endParaRPr>
          </a:p>
        </p:txBody>
      </p:sp>
      <p:sp>
        <p:nvSpPr>
          <p:cNvPr id="5" name="TextBox 4">
            <a:extLst>
              <a:ext uri="{FF2B5EF4-FFF2-40B4-BE49-F238E27FC236}">
                <a16:creationId xmlns:a16="http://schemas.microsoft.com/office/drawing/2014/main" id="{5B3A0C4C-9574-7738-6F93-B34B7BA28EB1}"/>
              </a:ext>
            </a:extLst>
          </p:cNvPr>
          <p:cNvSpPr txBox="1"/>
          <p:nvPr/>
        </p:nvSpPr>
        <p:spPr>
          <a:xfrm>
            <a:off x="3406058" y="6322514"/>
            <a:ext cx="4760451" cy="400110"/>
          </a:xfrm>
          <a:prstGeom prst="rect">
            <a:avLst/>
          </a:prstGeom>
          <a:noFill/>
        </p:spPr>
        <p:txBody>
          <a:bodyPr wrap="square" rtlCol="0">
            <a:spAutoFit/>
          </a:bodyPr>
          <a:lstStyle/>
          <a:p>
            <a:r>
              <a:rPr lang="en-US" sz="2000" b="1" dirty="0">
                <a:solidFill>
                  <a:schemeClr val="accent1">
                    <a:lumMod val="50000"/>
                  </a:schemeClr>
                </a:solidFill>
                <a:latin typeface="Arabic Typesetting" panose="03020402040406030203" pitchFamily="66" charset="-78"/>
                <a:cs typeface="Arabic Typesetting" panose="03020402040406030203" pitchFamily="66" charset="-78"/>
              </a:rPr>
              <a:t>ARIMA Forecasting of Year 2023 by Train and Testing Sample</a:t>
            </a:r>
            <a:endParaRPr lang="en-IN" sz="2000" b="1" dirty="0">
              <a:solidFill>
                <a:schemeClr val="accent1">
                  <a:lumMod val="50000"/>
                </a:schemeClr>
              </a:solidFill>
              <a:latin typeface="Arabic Typesetting" panose="03020402040406030203" pitchFamily="66" charset="-78"/>
              <a:cs typeface="Arabic Typesetting" panose="03020402040406030203" pitchFamily="66" charset="-78"/>
            </a:endParaRPr>
          </a:p>
        </p:txBody>
      </p:sp>
      <p:sp>
        <p:nvSpPr>
          <p:cNvPr id="4" name="TextBox 3">
            <a:extLst>
              <a:ext uri="{FF2B5EF4-FFF2-40B4-BE49-F238E27FC236}">
                <a16:creationId xmlns:a16="http://schemas.microsoft.com/office/drawing/2014/main" id="{9613216D-EA8D-B97F-8566-200626230384}"/>
              </a:ext>
            </a:extLst>
          </p:cNvPr>
          <p:cNvSpPr txBox="1"/>
          <p:nvPr/>
        </p:nvSpPr>
        <p:spPr>
          <a:xfrm>
            <a:off x="204839" y="265471"/>
            <a:ext cx="7551174" cy="523220"/>
          </a:xfrm>
          <a:prstGeom prst="rect">
            <a:avLst/>
          </a:prstGeom>
          <a:noFill/>
        </p:spPr>
        <p:txBody>
          <a:bodyPr wrap="square" rtlCol="0">
            <a:spAutoFit/>
          </a:bodyPr>
          <a:lstStyle/>
          <a:p>
            <a:r>
              <a:rPr lang="en-US" sz="2800" b="1" dirty="0">
                <a:solidFill>
                  <a:srgbClr val="C00000"/>
                </a:solidFill>
                <a:effectLst/>
                <a:highlight>
                  <a:srgbClr val="FFFF00"/>
                </a:highlight>
                <a:latin typeface="Arabic Typesetting" panose="03020402040406030203" pitchFamily="66" charset="-78"/>
                <a:ea typeface="Calibri" panose="020F0502020204030204" pitchFamily="34" charset="0"/>
              </a:rPr>
              <a:t>(vi) Test the Accuracy of forecasting of Model for Year Interval 2023-24 :</a:t>
            </a:r>
            <a:endParaRPr lang="en-IN" sz="2800" b="1" dirty="0">
              <a:solidFill>
                <a:srgbClr val="C00000"/>
              </a:solidFill>
              <a:highlight>
                <a:srgbClr val="FFFF00"/>
              </a:highlight>
            </a:endParaRPr>
          </a:p>
        </p:txBody>
      </p:sp>
      <p:pic>
        <p:nvPicPr>
          <p:cNvPr id="6" name="Picture 5">
            <a:extLst>
              <a:ext uri="{FF2B5EF4-FFF2-40B4-BE49-F238E27FC236}">
                <a16:creationId xmlns:a16="http://schemas.microsoft.com/office/drawing/2014/main" id="{2069390E-837A-C008-73B6-BC7F68F47D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257" y="2930147"/>
            <a:ext cx="10648336" cy="3284843"/>
          </a:xfrm>
          <a:prstGeom prst="rect">
            <a:avLst/>
          </a:prstGeom>
          <a:noFill/>
          <a:ln>
            <a:solidFill>
              <a:schemeClr val="tx1"/>
            </a:solidFill>
          </a:ln>
        </p:spPr>
      </p:pic>
      <p:sp>
        <p:nvSpPr>
          <p:cNvPr id="7" name="TextBox 6">
            <a:extLst>
              <a:ext uri="{FF2B5EF4-FFF2-40B4-BE49-F238E27FC236}">
                <a16:creationId xmlns:a16="http://schemas.microsoft.com/office/drawing/2014/main" id="{8DE233D7-8561-6228-1758-74959139A743}"/>
              </a:ext>
            </a:extLst>
          </p:cNvPr>
          <p:cNvSpPr txBox="1"/>
          <p:nvPr/>
        </p:nvSpPr>
        <p:spPr>
          <a:xfrm>
            <a:off x="6524522" y="829929"/>
            <a:ext cx="5309419" cy="2031325"/>
          </a:xfrm>
          <a:prstGeom prst="rect">
            <a:avLst/>
          </a:prstGeom>
          <a:noFill/>
          <a:ln>
            <a:solidFill>
              <a:schemeClr val="bg2"/>
            </a:solidFill>
          </a:ln>
        </p:spPr>
        <p:txBody>
          <a:bodyPr wrap="square" rtlCol="0">
            <a:spAutoFit/>
          </a:bodyPr>
          <a:lstStyle/>
          <a:p>
            <a:r>
              <a:rPr lang="en-US" b="1" dirty="0">
                <a:solidFill>
                  <a:srgbClr val="C00000"/>
                </a:solidFill>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Conclusion</a:t>
            </a:r>
            <a:r>
              <a:rPr lang="en-US" sz="1800" kern="1200" dirty="0">
                <a:solidFill>
                  <a:srgbClr val="C0000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a:t>
            </a:r>
            <a:r>
              <a:rPr lang="en-US" sz="1800" kern="1200" dirty="0">
                <a:solidFill>
                  <a:srgbClr val="1F3864"/>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 </a:t>
            </a:r>
            <a:r>
              <a:rPr lang="en-US" sz="1800" kern="1200" dirty="0">
                <a:solidFill>
                  <a:srgbClr val="00000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From the </a:t>
            </a:r>
            <a:r>
              <a:rPr lang="en-IN" sz="1800" kern="0" dirty="0">
                <a:solidFill>
                  <a:srgbClr val="3C4043"/>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above test we see </a:t>
            </a:r>
          </a:p>
          <a:p>
            <a:r>
              <a:rPr lang="en-IN" sz="1800" kern="0" dirty="0">
                <a:solidFill>
                  <a:srgbClr val="FF000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Auto-Arima(red) </a:t>
            </a:r>
            <a:r>
              <a:rPr lang="en-IN" sz="1800" kern="0" dirty="0">
                <a:solidFill>
                  <a:srgbClr val="4472C4"/>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tends to</a:t>
            </a:r>
            <a:r>
              <a:rPr lang="en-IN" sz="1800" kern="0" dirty="0">
                <a:solidFill>
                  <a:srgbClr val="3C4043"/>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 underestimate the </a:t>
            </a:r>
            <a:r>
              <a:rPr lang="en-IN" sz="1800" kern="0" dirty="0">
                <a:solidFill>
                  <a:srgbClr val="538135"/>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true data (green)</a:t>
            </a:r>
            <a:r>
              <a:rPr lang="en-IN" sz="1800" kern="0" dirty="0">
                <a:solidFill>
                  <a:srgbClr val="3C4043"/>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 Hence, we can say our ARIMA model almost accurate forecast for Temperature of year 2022 and 2023. </a:t>
            </a:r>
            <a:r>
              <a:rPr lang="en-IN" sz="1800" kern="0" dirty="0">
                <a:solidFill>
                  <a:srgbClr val="000000"/>
                </a:solidFill>
                <a:effectLst/>
                <a:highlight>
                  <a:srgbClr val="FFFFFF"/>
                </a:highlight>
                <a:latin typeface="Aptos Display" panose="020B0004020202020204" pitchFamily="34" charset="0"/>
                <a:ea typeface="Times New Roman" panose="02020603050405020304" pitchFamily="18" charset="0"/>
                <a:cs typeface="Times New Roman" panose="02020603050405020304" pitchFamily="18" charset="0"/>
              </a:rPr>
              <a:t>Therefore, our previous ARIMA (1,1,1) model also predicted most possible and accurate temperatures for the whole year 2024.</a:t>
            </a:r>
            <a:endParaRPr lang="en-IN" sz="1800" kern="100" dirty="0">
              <a:effectLst/>
              <a:highlight>
                <a:srgbClr val="FFFFFF"/>
              </a:highlight>
              <a:latin typeface="Aptos Display" panose="020B00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305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3D box skeletons">
            <a:extLst>
              <a:ext uri="{FF2B5EF4-FFF2-40B4-BE49-F238E27FC236}">
                <a16:creationId xmlns:a16="http://schemas.microsoft.com/office/drawing/2014/main" id="{019D8F78-7D66-5B03-5830-95459D97558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10" name="Content Placeholder 2">
            <a:extLst>
              <a:ext uri="{FF2B5EF4-FFF2-40B4-BE49-F238E27FC236}">
                <a16:creationId xmlns:a16="http://schemas.microsoft.com/office/drawing/2014/main" id="{166671F3-749D-7690-314A-13C80E89A9A1}"/>
              </a:ext>
            </a:extLst>
          </p:cNvPr>
          <p:cNvSpPr txBox="1">
            <a:spLocks/>
          </p:cNvSpPr>
          <p:nvPr/>
        </p:nvSpPr>
        <p:spPr>
          <a:xfrm>
            <a:off x="7563792" y="490544"/>
            <a:ext cx="4333568" cy="2589059"/>
          </a:xfrm>
          <a:prstGeom prst="rect">
            <a:avLst/>
          </a:prstGeom>
          <a:solidFill>
            <a:schemeClr val="bg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lumMod val="50000"/>
                  </a:schemeClr>
                </a:solidFill>
                <a:latin typeface="Aptos Display" panose="020B0004020202020204" pitchFamily="34" charset="0"/>
              </a:rPr>
              <a:t>Avg. Temp </a:t>
            </a:r>
            <a:r>
              <a:rPr lang="en-IN" sz="2400" dirty="0">
                <a:solidFill>
                  <a:schemeClr val="accent4">
                    <a:lumMod val="50000"/>
                  </a:schemeClr>
                </a:solidFill>
                <a:latin typeface="Aptos Display" panose="020B0004020202020204" pitchFamily="34" charset="0"/>
                <a:ea typeface="Calibri" panose="020F0502020204030204" pitchFamily="34" charset="0"/>
              </a:rPr>
              <a:t>&amp; Avg. Humidity</a:t>
            </a:r>
          </a:p>
          <a:p>
            <a:r>
              <a:rPr lang="en-IN" sz="2400" dirty="0">
                <a:solidFill>
                  <a:schemeClr val="accent4">
                    <a:lumMod val="50000"/>
                  </a:schemeClr>
                </a:solidFill>
                <a:latin typeface="Aptos Display" panose="020B0004020202020204" pitchFamily="34" charset="0"/>
                <a:ea typeface="Calibri" panose="020F0502020204030204" pitchFamily="34" charset="0"/>
              </a:rPr>
              <a:t>Avg. temp &amp; Avg. Wind Speed</a:t>
            </a:r>
          </a:p>
          <a:p>
            <a:r>
              <a:rPr lang="en-IN" sz="2400" dirty="0">
                <a:solidFill>
                  <a:schemeClr val="accent4">
                    <a:lumMod val="50000"/>
                  </a:schemeClr>
                </a:solidFill>
                <a:latin typeface="Aptos Display" panose="020B0004020202020204" pitchFamily="34" charset="0"/>
                <a:ea typeface="Calibri" panose="020F0502020204030204" pitchFamily="34" charset="0"/>
              </a:rPr>
              <a:t>Avg. temp &amp; Avg. Dew points</a:t>
            </a:r>
          </a:p>
          <a:p>
            <a:r>
              <a:rPr lang="en-IN" sz="2400" dirty="0">
                <a:solidFill>
                  <a:schemeClr val="accent4">
                    <a:lumMod val="50000"/>
                  </a:schemeClr>
                </a:solidFill>
                <a:latin typeface="Aptos Display" panose="020B0004020202020204" pitchFamily="34" charset="0"/>
                <a:ea typeface="Calibri" panose="020F0502020204030204" pitchFamily="34" charset="0"/>
              </a:rPr>
              <a:t>Avg. temp &amp; Avg. Wind Pressure </a:t>
            </a:r>
          </a:p>
          <a:p>
            <a:r>
              <a:rPr lang="en-IN" sz="2400" dirty="0">
                <a:solidFill>
                  <a:schemeClr val="accent4">
                    <a:lumMod val="50000"/>
                  </a:schemeClr>
                </a:solidFill>
                <a:latin typeface="Aptos Display" panose="020B0004020202020204" pitchFamily="34" charset="0"/>
              </a:rPr>
              <a:t>Wind </a:t>
            </a:r>
            <a:r>
              <a:rPr lang="en-IN" sz="2400" dirty="0">
                <a:solidFill>
                  <a:schemeClr val="accent4">
                    <a:lumMod val="50000"/>
                  </a:schemeClr>
                </a:solidFill>
                <a:latin typeface="Baskerville Old Face" panose="02020602080505020303" pitchFamily="18" charset="0"/>
              </a:rPr>
              <a:t>Speed</a:t>
            </a:r>
            <a:r>
              <a:rPr lang="en-IN" sz="2400" dirty="0">
                <a:solidFill>
                  <a:schemeClr val="accent4">
                    <a:lumMod val="50000"/>
                  </a:schemeClr>
                </a:solidFill>
                <a:latin typeface="Aptos Display" panose="020B0004020202020204" pitchFamily="34" charset="0"/>
              </a:rPr>
              <a:t> &amp; Wind Pressure</a:t>
            </a:r>
          </a:p>
        </p:txBody>
      </p:sp>
      <p:sp>
        <p:nvSpPr>
          <p:cNvPr id="11" name="TextBox 10">
            <a:extLst>
              <a:ext uri="{FF2B5EF4-FFF2-40B4-BE49-F238E27FC236}">
                <a16:creationId xmlns:a16="http://schemas.microsoft.com/office/drawing/2014/main" id="{5668E1A5-91E9-7C49-972D-ED9A74A5EEF1}"/>
              </a:ext>
            </a:extLst>
          </p:cNvPr>
          <p:cNvSpPr txBox="1"/>
          <p:nvPr/>
        </p:nvSpPr>
        <p:spPr>
          <a:xfrm>
            <a:off x="294640" y="981089"/>
            <a:ext cx="7065952" cy="4629665"/>
          </a:xfrm>
          <a:prstGeom prst="rect">
            <a:avLst/>
          </a:prstGeom>
          <a:solidFill>
            <a:schemeClr val="accent2">
              <a:lumMod val="20000"/>
              <a:lumOff val="80000"/>
            </a:schemeClr>
          </a:solidFill>
          <a:ln>
            <a:solidFill>
              <a:schemeClr val="tx1">
                <a:lumMod val="50000"/>
                <a:lumOff val="50000"/>
              </a:schemeClr>
            </a:solidFill>
          </a:ln>
        </p:spPr>
        <p:txBody>
          <a:bodyPr wrap="square" rtlCol="0">
            <a:spAutoFit/>
          </a:bodyPr>
          <a:lstStyle/>
          <a:p>
            <a:pPr>
              <a:lnSpc>
                <a:spcPct val="107000"/>
              </a:lnSpc>
              <a:spcAft>
                <a:spcPts val="800"/>
              </a:spcAft>
            </a:pPr>
            <a:r>
              <a:rPr lang="en-US" sz="2400" kern="100" dirty="0">
                <a:effectLst/>
                <a:latin typeface="Baskerville Old Face" panose="02020602080505020303" pitchFamily="18" charset="0"/>
                <a:ea typeface="Calibri" panose="020F0502020204030204" pitchFamily="34" charset="0"/>
                <a:cs typeface="Times New Roman" panose="02020603050405020304" pitchFamily="18" charset="0"/>
              </a:rPr>
              <a:t>Though there are some other remaining variables like Wind Speed, Wind pressure, Dew Points and Humidity. If we can find similarly the forecasted values for these weather variables for Year 2024 with the help of ARIMA model.</a:t>
            </a:r>
            <a:endPar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kern="100" dirty="0">
                <a:effectLst/>
                <a:latin typeface="Baskerville Old Face" panose="02020602080505020303" pitchFamily="18" charset="0"/>
                <a:ea typeface="Calibri" panose="020F0502020204030204" pitchFamily="34" charset="0"/>
                <a:cs typeface="Times New Roman" panose="02020603050405020304" pitchFamily="18" charset="0"/>
              </a:rPr>
              <a:t>Then we can correlate these variables with each other like (Temperature, Humidity), (Temperature, Wind Pressure), (Wind Speed, Wind Pressure),</a:t>
            </a:r>
            <a:endPar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400" kern="100" dirty="0">
                <a:effectLst/>
                <a:latin typeface="Baskerville Old Face" panose="02020602080505020303" pitchFamily="18" charset="0"/>
                <a:ea typeface="Calibri" panose="020F0502020204030204" pitchFamily="34" charset="0"/>
                <a:cs typeface="Times New Roman" panose="02020603050405020304" pitchFamily="18" charset="0"/>
              </a:rPr>
              <a:t>(Dew Points, Humidity) etc. Thus, we can get total forecasted possible Weather data for the whole Year 2024.</a:t>
            </a:r>
            <a:endParaRPr lang="en-IN" sz="2400" kern="100" dirty="0">
              <a:effectLst/>
              <a:latin typeface="Baskerville Old Face" panose="02020602080505020303" pitchFamily="18" charset="0"/>
              <a:ea typeface="Calibri" panose="020F0502020204030204" pitchFamily="34" charset="0"/>
              <a:cs typeface="Times New Roman" panose="02020603050405020304" pitchFamily="18" charset="0"/>
            </a:endParaRPr>
          </a:p>
        </p:txBody>
      </p:sp>
      <p:sp>
        <p:nvSpPr>
          <p:cNvPr id="14" name="Title 1">
            <a:extLst>
              <a:ext uri="{FF2B5EF4-FFF2-40B4-BE49-F238E27FC236}">
                <a16:creationId xmlns:a16="http://schemas.microsoft.com/office/drawing/2014/main" id="{0C5EFDC1-FCB6-CD11-5E8F-9BB6C84D60AE}"/>
              </a:ext>
            </a:extLst>
          </p:cNvPr>
          <p:cNvSpPr txBox="1">
            <a:spLocks/>
          </p:cNvSpPr>
          <p:nvPr/>
        </p:nvSpPr>
        <p:spPr>
          <a:xfrm>
            <a:off x="584200" y="122500"/>
            <a:ext cx="4536440" cy="7360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rgbClr val="C00000"/>
                </a:solidFill>
                <a:highlight>
                  <a:srgbClr val="FFFF00"/>
                </a:highlight>
                <a:latin typeface="Arabic Typesetting" panose="03020402040406030203" pitchFamily="66" charset="-78"/>
                <a:ea typeface="Calibri" panose="020F0502020204030204" pitchFamily="34" charset="0"/>
                <a:cs typeface="Arabic Typesetting" panose="03020402040406030203" pitchFamily="66" charset="-78"/>
              </a:rPr>
              <a:t>(vii) Correlation with other features :</a:t>
            </a:r>
            <a:endParaRPr lang="en-IN" sz="6000" b="1" dirty="0">
              <a:solidFill>
                <a:srgbClr val="C00000"/>
              </a:solidFill>
              <a:highlight>
                <a:srgbClr val="FFFF00"/>
              </a:highligh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378699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ite modern architecture">
            <a:extLst>
              <a:ext uri="{FF2B5EF4-FFF2-40B4-BE49-F238E27FC236}">
                <a16:creationId xmlns:a16="http://schemas.microsoft.com/office/drawing/2014/main" id="{CF7FBB37-C180-B014-A333-AAB6B09365B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DB8EE1A-86F3-B6EC-A988-E4DFBEF45563}"/>
              </a:ext>
            </a:extLst>
          </p:cNvPr>
          <p:cNvSpPr txBox="1"/>
          <p:nvPr/>
        </p:nvSpPr>
        <p:spPr>
          <a:xfrm>
            <a:off x="409267" y="1038968"/>
            <a:ext cx="11373465" cy="5707203"/>
          </a:xfrm>
          <a:prstGeom prst="rect">
            <a:avLst/>
          </a:prstGeom>
          <a:noFill/>
        </p:spPr>
        <p:txBody>
          <a:bodyPr wrap="square" rtlCol="0">
            <a:spAutoFit/>
          </a:bodyPr>
          <a:lstStyle/>
          <a:p>
            <a:pPr marL="342900" lvl="0" indent="-342900">
              <a:lnSpc>
                <a:spcPct val="107000"/>
              </a:lnSpc>
              <a:buFont typeface="Wingdings" panose="05000000000000000000" pitchFamily="2" charset="2"/>
              <a:buChar char=""/>
              <a:tabLst>
                <a:tab pos="1316355" algn="l"/>
              </a:tabLst>
            </a:pPr>
            <a:r>
              <a:rPr lang="en-IN" sz="2000" kern="100" dirty="0">
                <a:solidFill>
                  <a:srgbClr val="4472C4"/>
                </a:solidFill>
                <a:effectLst/>
                <a:latin typeface="Baskerville Old Face" panose="02020602080505020303" pitchFamily="18" charset="0"/>
                <a:ea typeface="Calibri" panose="020F0502020204030204" pitchFamily="34" charset="0"/>
                <a:cs typeface="Times New Roman" panose="02020603050405020304" pitchFamily="18" charset="0"/>
              </a:rPr>
              <a:t>In ‘Data Visualisation’ Both the Heatmap and Boxplot shows the same seasonality i.e. Temperatures are higher in the summer (although it seems the max. temperature is reached around May/June). We can’t say only by eye observation a potential increase of this behaviour vs. Year; 13 years data is not enough to notice a global increase ‘warming’ in New Delhi.</a:t>
            </a:r>
            <a:endPar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After ‘time series decomposition’ we get the seasonal and trend of data, there we check the data stationarity by ADF test and got it Stationary. </a:t>
            </a:r>
            <a:endParaRPr lang="en-IN" sz="2000"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kern="100" dirty="0">
                <a:solidFill>
                  <a:srgbClr val="7030A0"/>
                </a:solidFill>
                <a:effectLst/>
                <a:latin typeface="Baskerville Old Face" panose="02020602080505020303" pitchFamily="18" charset="0"/>
                <a:ea typeface="Calibri" panose="020F0502020204030204" pitchFamily="34" charset="0"/>
                <a:cs typeface="Times New Roman" panose="02020603050405020304" pitchFamily="18" charset="0"/>
              </a:rPr>
              <a:t>After fitting ARIMA (1,1,1) model we forecast the monthly average temperature of the Year 2024 and got the forecasted values.</a:t>
            </a:r>
            <a:endPar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2000" kern="100" dirty="0">
                <a:solidFill>
                  <a:srgbClr val="2E74B5"/>
                </a:solidFill>
                <a:effectLst/>
                <a:latin typeface="Baskerville Old Face" panose="02020602080505020303" pitchFamily="18" charset="0"/>
                <a:ea typeface="Calibri" panose="020F0502020204030204" pitchFamily="34" charset="0"/>
                <a:cs typeface="Times New Roman" panose="02020603050405020304" pitchFamily="18" charset="0"/>
              </a:rPr>
              <a:t>To check the ARIMA model accuracy we train it with data of year 2010 to 2021 and then test forecast of year 2022 to 2023. There we </a:t>
            </a:r>
            <a:r>
              <a:rPr lang="en-IN" sz="2000" kern="0" dirty="0">
                <a:solidFill>
                  <a:srgbClr val="2E74B5"/>
                </a:solidFill>
                <a:effectLst/>
                <a:latin typeface="Baskerville Old Face" panose="02020602080505020303" pitchFamily="18" charset="0"/>
                <a:ea typeface="Times New Roman" panose="02020603050405020304" pitchFamily="18" charset="0"/>
                <a:cs typeface="Times New Roman" panose="02020603050405020304" pitchFamily="18" charset="0"/>
              </a:rPr>
              <a:t>see Auto-Arima(red) tends to underestimate the true data (green). Hence, we can say our ARIMA model almost accurate forecast for Temperature of year 2022 and 2023. </a:t>
            </a:r>
            <a:endPar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2000" kern="0" dirty="0">
                <a:solidFill>
                  <a:srgbClr val="002060"/>
                </a:solidFill>
                <a:effectLst/>
                <a:latin typeface="Baskerville Old Face" panose="02020602080505020303" pitchFamily="18" charset="0"/>
                <a:ea typeface="Times New Roman" panose="02020603050405020304" pitchFamily="18" charset="0"/>
                <a:cs typeface="Times New Roman" panose="02020603050405020304" pitchFamily="18" charset="0"/>
              </a:rPr>
              <a:t>Therefore, our previous ARIMA (1,1,1) model also predicted most possible and accurate temperatures for the whole year 2024.</a:t>
            </a:r>
            <a:endParaRPr lang="en-IN" sz="2000" kern="100" dirty="0">
              <a:effectLst/>
              <a:latin typeface="Baskerville Old Face" panose="02020602080505020303"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Baskerville Old Face" panose="02020602080505020303" pitchFamily="18" charset="0"/>
                <a:ea typeface="Calibri" panose="020F0502020204030204" pitchFamily="34" charset="0"/>
              </a:rPr>
              <a:t>                     If we also use the forecast model after stationarity checking of the other remainder variable like Humidity, Wind Speed, Wind Pressure and Dew points, we also got some forecasted values for the year 2024. And we could find some correlation between these variables. Thus we can get the compact possib</a:t>
            </a:r>
            <a:r>
              <a:rPr lang="en-US" sz="2000" dirty="0">
                <a:solidFill>
                  <a:srgbClr val="000000"/>
                </a:solidFill>
                <a:latin typeface="Baskerville Old Face" panose="02020602080505020303" pitchFamily="18" charset="0"/>
                <a:ea typeface="Calibri" panose="020F0502020204030204" pitchFamily="34" charset="0"/>
              </a:rPr>
              <a:t>le</a:t>
            </a:r>
            <a:r>
              <a:rPr lang="en-US" sz="2000" dirty="0">
                <a:solidFill>
                  <a:srgbClr val="000000"/>
                </a:solidFill>
                <a:effectLst/>
                <a:latin typeface="Baskerville Old Face" panose="02020602080505020303" pitchFamily="18" charset="0"/>
                <a:ea typeface="Calibri" panose="020F0502020204030204" pitchFamily="34" charset="0"/>
              </a:rPr>
              <a:t> Forecasted Weather Data for New Delhi for Year 2024.</a:t>
            </a:r>
            <a:endParaRPr lang="en-IN" sz="2000" dirty="0">
              <a:latin typeface="Baskerville Old Face" panose="02020602080505020303" pitchFamily="18" charset="0"/>
            </a:endParaRPr>
          </a:p>
        </p:txBody>
      </p:sp>
      <p:sp>
        <p:nvSpPr>
          <p:cNvPr id="8" name="Rectangle: Diagonal Corners Rounded 7">
            <a:extLst>
              <a:ext uri="{FF2B5EF4-FFF2-40B4-BE49-F238E27FC236}">
                <a16:creationId xmlns:a16="http://schemas.microsoft.com/office/drawing/2014/main" id="{885C0EB3-3EB3-10A1-37FE-68238860F99F}"/>
              </a:ext>
            </a:extLst>
          </p:cNvPr>
          <p:cNvSpPr/>
          <p:nvPr/>
        </p:nvSpPr>
        <p:spPr>
          <a:xfrm>
            <a:off x="474405" y="111829"/>
            <a:ext cx="2750574" cy="781988"/>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Summary : </a:t>
            </a:r>
            <a:endParaRPr lang="en-IN" sz="4000" dirty="0">
              <a:solidFill>
                <a:srgbClr val="C00000"/>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343532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sky">
            <a:extLst>
              <a:ext uri="{FF2B5EF4-FFF2-40B4-BE49-F238E27FC236}">
                <a16:creationId xmlns:a16="http://schemas.microsoft.com/office/drawing/2014/main" id="{E21DA121-9009-70B8-F45D-795D1639B2E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Diagonal Corners Rounded 7">
            <a:extLst>
              <a:ext uri="{FF2B5EF4-FFF2-40B4-BE49-F238E27FC236}">
                <a16:creationId xmlns:a16="http://schemas.microsoft.com/office/drawing/2014/main" id="{5BF26050-23CE-5F2D-FFAD-A3FA461ABA3A}"/>
              </a:ext>
            </a:extLst>
          </p:cNvPr>
          <p:cNvSpPr/>
          <p:nvPr/>
        </p:nvSpPr>
        <p:spPr>
          <a:xfrm>
            <a:off x="1182330" y="177839"/>
            <a:ext cx="2912150" cy="473702"/>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b="0"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Scope:</a:t>
            </a:r>
            <a:endParaRPr lang="en-IN" sz="4800" dirty="0">
              <a:solidFill>
                <a:srgbClr val="C00000"/>
              </a:solidFill>
              <a:latin typeface="Arabic Typesetting" panose="03020402040406030203" pitchFamily="66" charset="-78"/>
              <a:cs typeface="Arabic Typesetting" panose="03020402040406030203" pitchFamily="66" charset="-78"/>
            </a:endParaRPr>
          </a:p>
        </p:txBody>
      </p:sp>
      <p:sp>
        <p:nvSpPr>
          <p:cNvPr id="9" name="TextBox 8">
            <a:extLst>
              <a:ext uri="{FF2B5EF4-FFF2-40B4-BE49-F238E27FC236}">
                <a16:creationId xmlns:a16="http://schemas.microsoft.com/office/drawing/2014/main" id="{3460A72E-19C7-7E4C-9020-8784728E88E0}"/>
              </a:ext>
            </a:extLst>
          </p:cNvPr>
          <p:cNvSpPr txBox="1"/>
          <p:nvPr/>
        </p:nvSpPr>
        <p:spPr>
          <a:xfrm>
            <a:off x="589936" y="813186"/>
            <a:ext cx="11012128" cy="5632311"/>
          </a:xfrm>
          <a:prstGeom prst="rect">
            <a:avLst/>
          </a:prstGeom>
          <a:solidFill>
            <a:srgbClr val="F1E9D4"/>
          </a:solidFill>
          <a:ln>
            <a:solidFill>
              <a:schemeClr val="tx1">
                <a:lumMod val="75000"/>
                <a:lumOff val="25000"/>
              </a:schemeClr>
            </a:solidFill>
          </a:ln>
        </p:spPr>
        <p:txBody>
          <a:bodyPr wrap="square" rtlCol="0">
            <a:spAutoFit/>
          </a:bodyPr>
          <a:lstStyle/>
          <a:p>
            <a:pPr marL="342900" lvl="0" indent="-342900">
              <a:buFont typeface="Wingdings" panose="05000000000000000000" pitchFamily="2" charset="2"/>
              <a:buChar char=""/>
            </a:pPr>
            <a:r>
              <a:rPr lang="en-IN" sz="2400" b="1" dirty="0">
                <a:solidFill>
                  <a:srgbClr val="002060"/>
                </a:solidFill>
                <a:effectLst/>
                <a:latin typeface="Baskerville Old Face" panose="02020602080505020303" pitchFamily="18" charset="0"/>
                <a:ea typeface="Times New Roman" panose="02020603050405020304" pitchFamily="18" charset="0"/>
              </a:rPr>
              <a:t>Seasonal and Annual Variations</a:t>
            </a:r>
            <a:r>
              <a:rPr lang="en-IN" sz="2400" dirty="0">
                <a:solidFill>
                  <a:srgbClr val="002060"/>
                </a:solidFill>
                <a:effectLst/>
                <a:latin typeface="Baskerville Old Face" panose="02020602080505020303" pitchFamily="18" charset="0"/>
                <a:ea typeface="Times New Roman" panose="02020603050405020304" pitchFamily="18" charset="0"/>
              </a:rPr>
              <a:t>: Time series analysis helps in understanding seasonal variations in weather patterns, such as temperature fluctuations across different seasons or annual cycles in rainfall.</a:t>
            </a:r>
          </a:p>
          <a:p>
            <a:pPr marL="342900" lvl="0" indent="-342900">
              <a:buFont typeface="Wingdings" panose="05000000000000000000" pitchFamily="2" charset="2"/>
              <a:buChar char=""/>
            </a:pPr>
            <a:r>
              <a:rPr lang="en-IN" sz="2400" b="1" dirty="0">
                <a:solidFill>
                  <a:srgbClr val="002060"/>
                </a:solidFill>
                <a:effectLst/>
                <a:latin typeface="Baskerville Old Face" panose="02020602080505020303" pitchFamily="18" charset="0"/>
                <a:ea typeface="Times New Roman" panose="02020603050405020304" pitchFamily="18" charset="0"/>
              </a:rPr>
              <a:t>Extreme Event Prediction</a:t>
            </a:r>
            <a:r>
              <a:rPr lang="en-IN" sz="2400" dirty="0">
                <a:solidFill>
                  <a:srgbClr val="002060"/>
                </a:solidFill>
                <a:effectLst/>
                <a:latin typeface="Baskerville Old Face" panose="02020602080505020303" pitchFamily="18" charset="0"/>
                <a:ea typeface="Times New Roman" panose="02020603050405020304" pitchFamily="18" charset="0"/>
              </a:rPr>
              <a:t>: Identifying and predicting extreme weather events, such as hurricanes, heatwaves, or heavy rainfall, is crucial for disaster preparedness and risk management. Time series models can detect patterns indicative of such events based on historical data.</a:t>
            </a:r>
          </a:p>
          <a:p>
            <a:pPr marL="342900" lvl="0" indent="-342900">
              <a:buFont typeface="Wingdings" panose="05000000000000000000" pitchFamily="2" charset="2"/>
              <a:buChar char=""/>
            </a:pPr>
            <a:r>
              <a:rPr lang="en-IN" sz="2400" b="1" dirty="0">
                <a:solidFill>
                  <a:srgbClr val="002060"/>
                </a:solidFill>
                <a:effectLst/>
                <a:latin typeface="Baskerville Old Face" panose="02020602080505020303" pitchFamily="18" charset="0"/>
                <a:ea typeface="Times New Roman" panose="02020603050405020304" pitchFamily="18" charset="0"/>
              </a:rPr>
              <a:t>Short-Term Forecasting</a:t>
            </a:r>
            <a:r>
              <a:rPr lang="en-IN" sz="2400" dirty="0">
                <a:solidFill>
                  <a:srgbClr val="002060"/>
                </a:solidFill>
                <a:effectLst/>
                <a:latin typeface="Baskerville Old Face" panose="02020602080505020303" pitchFamily="18" charset="0"/>
                <a:ea typeface="Times New Roman" panose="02020603050405020304" pitchFamily="18" charset="0"/>
              </a:rPr>
              <a:t>: Time series analysis allows for the prediction of weather conditions in the near future, typically from hours to a few days ahead. Techniques like ARIMA models or exponential smoothing can capture short-term trends and patterns in weather data.</a:t>
            </a:r>
          </a:p>
          <a:p>
            <a:pPr marL="342900" lvl="0" indent="-342900">
              <a:buFont typeface="Wingdings" panose="05000000000000000000" pitchFamily="2" charset="2"/>
              <a:buChar char=""/>
            </a:pPr>
            <a:r>
              <a:rPr lang="en-IN" sz="2400" b="1" dirty="0">
                <a:solidFill>
                  <a:srgbClr val="002060"/>
                </a:solidFill>
                <a:effectLst/>
                <a:latin typeface="Baskerville Old Face" panose="02020602080505020303" pitchFamily="18" charset="0"/>
                <a:ea typeface="Times New Roman" panose="02020603050405020304" pitchFamily="18" charset="0"/>
              </a:rPr>
              <a:t>Data-Driven Decision Making</a:t>
            </a:r>
            <a:r>
              <a:rPr lang="en-IN" sz="2400" dirty="0">
                <a:solidFill>
                  <a:srgbClr val="002060"/>
                </a:solidFill>
                <a:effectLst/>
                <a:latin typeface="Baskerville Old Face" panose="02020602080505020303" pitchFamily="18" charset="0"/>
                <a:ea typeface="Times New Roman" panose="02020603050405020304" pitchFamily="18" charset="0"/>
              </a:rPr>
              <a:t>: Weather forecasts derived from time series analysis support decision-making in various sectors, including agriculture, transportation, energy, and emergency response. Accurate predictions enable better planning and resource allocation.</a:t>
            </a:r>
          </a:p>
        </p:txBody>
      </p:sp>
    </p:spTree>
    <p:extLst>
      <p:ext uri="{BB962C8B-B14F-4D97-AF65-F5344CB8AC3E}">
        <p14:creationId xmlns:p14="http://schemas.microsoft.com/office/powerpoint/2010/main" val="197606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589905-15E4-EF2B-216E-7FA2A9DA08C7}"/>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Content Placeholder 2">
            <a:extLst>
              <a:ext uri="{FF2B5EF4-FFF2-40B4-BE49-F238E27FC236}">
                <a16:creationId xmlns:a16="http://schemas.microsoft.com/office/drawing/2014/main" id="{BF3C3160-2FB0-3B35-C8F3-B18D258AC8B8}"/>
              </a:ext>
            </a:extLst>
          </p:cNvPr>
          <p:cNvSpPr>
            <a:spLocks noGrp="1"/>
          </p:cNvSpPr>
          <p:nvPr>
            <p:ph idx="1"/>
          </p:nvPr>
        </p:nvSpPr>
        <p:spPr>
          <a:xfrm>
            <a:off x="621721" y="1084115"/>
            <a:ext cx="10948555" cy="5559136"/>
          </a:xfrm>
        </p:spPr>
        <p:txBody>
          <a:bodyPr>
            <a:normAutofit fontScale="92500" lnSpcReduction="10000"/>
          </a:bodyPr>
          <a:lstStyle/>
          <a:p>
            <a:pPr>
              <a:buFont typeface="Wingdings" panose="05000000000000000000" pitchFamily="2" charset="2"/>
              <a:buChar char="Ø"/>
            </a:pPr>
            <a:r>
              <a:rPr lang="en-US" sz="3200" dirty="0">
                <a:solidFill>
                  <a:schemeClr val="bg1"/>
                </a:solidFill>
                <a:latin typeface="Baskerville Old Face" panose="02020602080505020303" pitchFamily="18" charset="0"/>
              </a:rPr>
              <a:t>New-Delhi, </a:t>
            </a:r>
            <a:r>
              <a:rPr lang="en-US" sz="3200" dirty="0">
                <a:solidFill>
                  <a:srgbClr val="FFFF00"/>
                </a:solidFill>
                <a:latin typeface="Baskerville Old Face" panose="02020602080505020303" pitchFamily="18" charset="0"/>
              </a:rPr>
              <a:t>the Capital of India</a:t>
            </a:r>
            <a:r>
              <a:rPr lang="en-US" sz="3200" dirty="0">
                <a:solidFill>
                  <a:schemeClr val="bg1"/>
                </a:solidFill>
                <a:latin typeface="Baskerville Old Face" panose="02020602080505020303" pitchFamily="18" charset="0"/>
              </a:rPr>
              <a:t>, experiences a </a:t>
            </a:r>
            <a:r>
              <a:rPr lang="en-US" sz="3200" dirty="0">
                <a:solidFill>
                  <a:schemeClr val="accent4">
                    <a:lumMod val="60000"/>
                    <a:lumOff val="40000"/>
                  </a:schemeClr>
                </a:solidFill>
                <a:latin typeface="Baskerville Old Face" panose="02020602080505020303" pitchFamily="18" charset="0"/>
              </a:rPr>
              <a:t>diverse range of weather conditions</a:t>
            </a:r>
            <a:r>
              <a:rPr lang="en-US" sz="3200" dirty="0">
                <a:solidFill>
                  <a:schemeClr val="bg1"/>
                </a:solidFill>
                <a:latin typeface="Baskerville Old Face" panose="02020602080505020303" pitchFamily="18" charset="0"/>
              </a:rPr>
              <a:t> throughout the year including </a:t>
            </a:r>
            <a:r>
              <a:rPr lang="en-US" sz="3200" dirty="0">
                <a:solidFill>
                  <a:srgbClr val="FF0000"/>
                </a:solidFill>
                <a:latin typeface="Baskerville Old Face" panose="02020602080505020303" pitchFamily="18" charset="0"/>
              </a:rPr>
              <a:t>hot summers</a:t>
            </a:r>
            <a:r>
              <a:rPr lang="en-US" sz="3200" dirty="0">
                <a:solidFill>
                  <a:schemeClr val="accent4">
                    <a:lumMod val="60000"/>
                    <a:lumOff val="40000"/>
                  </a:schemeClr>
                </a:solidFill>
                <a:latin typeface="Baskerville Old Face" panose="02020602080505020303" pitchFamily="18" charset="0"/>
              </a:rPr>
              <a:t>, </a:t>
            </a:r>
            <a:r>
              <a:rPr lang="en-US" sz="3200" dirty="0">
                <a:solidFill>
                  <a:srgbClr val="0070C0"/>
                </a:solidFill>
                <a:latin typeface="Baskerville Old Face" panose="02020602080505020303" pitchFamily="18" charset="0"/>
              </a:rPr>
              <a:t>monsoon rains</a:t>
            </a:r>
            <a:r>
              <a:rPr lang="en-US" sz="3200" dirty="0">
                <a:solidFill>
                  <a:schemeClr val="accent4">
                    <a:lumMod val="60000"/>
                    <a:lumOff val="40000"/>
                  </a:schemeClr>
                </a:solidFill>
                <a:latin typeface="Baskerville Old Face" panose="02020602080505020303" pitchFamily="18" charset="0"/>
              </a:rPr>
              <a:t>, and </a:t>
            </a:r>
            <a:r>
              <a:rPr lang="en-US" sz="3200" dirty="0">
                <a:solidFill>
                  <a:schemeClr val="bg1"/>
                </a:solidFill>
                <a:latin typeface="Baskerville Old Face" panose="02020602080505020303" pitchFamily="18" charset="0"/>
              </a:rPr>
              <a:t>cold winters specially. The </a:t>
            </a:r>
            <a:r>
              <a:rPr lang="en-US" sz="3200" dirty="0">
                <a:solidFill>
                  <a:srgbClr val="FFFF00"/>
                </a:solidFill>
                <a:latin typeface="Baskerville Old Face" panose="02020602080505020303" pitchFamily="18" charset="0"/>
              </a:rPr>
              <a:t>project seeks to leverage advanced weather forecasting </a:t>
            </a:r>
            <a:r>
              <a:rPr lang="en-US" sz="3200" dirty="0">
                <a:solidFill>
                  <a:schemeClr val="bg1"/>
                </a:solidFill>
                <a:latin typeface="Baskerville Old Face" panose="02020602080505020303" pitchFamily="18" charset="0"/>
              </a:rPr>
              <a:t>techniques and technologies to improve </a:t>
            </a:r>
            <a:r>
              <a:rPr lang="en-US" sz="3200" dirty="0">
                <a:solidFill>
                  <a:schemeClr val="accent4">
                    <a:lumMod val="60000"/>
                    <a:lumOff val="40000"/>
                  </a:schemeClr>
                </a:solidFill>
                <a:latin typeface="Baskerville Old Face" panose="02020602080505020303" pitchFamily="18" charset="0"/>
              </a:rPr>
              <a:t>the accuracy of weather prediction </a:t>
            </a:r>
            <a:r>
              <a:rPr lang="en-US" sz="3200" dirty="0">
                <a:solidFill>
                  <a:schemeClr val="bg1"/>
                </a:solidFill>
                <a:latin typeface="Baskerville Old Face" panose="02020602080505020303" pitchFamily="18" charset="0"/>
              </a:rPr>
              <a:t>and </a:t>
            </a:r>
            <a:r>
              <a:rPr lang="en-US" sz="3200" dirty="0">
                <a:solidFill>
                  <a:srgbClr val="FFFF00"/>
                </a:solidFill>
                <a:latin typeface="Baskerville Old Face" panose="02020602080505020303" pitchFamily="18" charset="0"/>
              </a:rPr>
              <a:t>provide valuable information to residents</a:t>
            </a:r>
            <a:r>
              <a:rPr lang="en-US" sz="3200" dirty="0">
                <a:solidFill>
                  <a:schemeClr val="bg1"/>
                </a:solidFill>
                <a:latin typeface="Baskerville Old Face" panose="02020602080505020303" pitchFamily="18" charset="0"/>
              </a:rPr>
              <a:t>, businesses and policy-markets.</a:t>
            </a:r>
          </a:p>
          <a:p>
            <a:pPr marL="0" indent="0">
              <a:buNone/>
            </a:pPr>
            <a:endParaRPr lang="en-US" sz="3200" dirty="0">
              <a:solidFill>
                <a:schemeClr val="bg1"/>
              </a:solidFill>
              <a:latin typeface="Baskerville Old Face" panose="02020602080505020303" pitchFamily="18" charset="0"/>
            </a:endParaRPr>
          </a:p>
          <a:p>
            <a:pPr>
              <a:buFont typeface="Wingdings" panose="05000000000000000000" pitchFamily="2" charset="2"/>
              <a:buChar char="Ø"/>
            </a:pPr>
            <a:r>
              <a:rPr lang="en-US" sz="3200" dirty="0">
                <a:solidFill>
                  <a:schemeClr val="bg1"/>
                </a:solidFill>
                <a:latin typeface="Baskerville Old Face" panose="02020602080505020303" pitchFamily="18" charset="0"/>
              </a:rPr>
              <a:t>The weather forecasting system for New-Delhi is a </a:t>
            </a:r>
            <a:r>
              <a:rPr lang="en-US" sz="3200" dirty="0">
                <a:solidFill>
                  <a:srgbClr val="FFFF00"/>
                </a:solidFill>
                <a:latin typeface="Baskerville Old Face" panose="02020602080505020303" pitchFamily="18" charset="0"/>
              </a:rPr>
              <a:t>project aimed at providing accurate and timely weather predictions </a:t>
            </a:r>
            <a:r>
              <a:rPr lang="en-US" sz="3200" dirty="0">
                <a:solidFill>
                  <a:schemeClr val="bg1"/>
                </a:solidFill>
                <a:latin typeface="Baskerville Old Face" panose="02020602080505020303" pitchFamily="18" charset="0"/>
              </a:rPr>
              <a:t>for the city.</a:t>
            </a:r>
          </a:p>
          <a:p>
            <a:pPr marL="0" indent="0">
              <a:buNone/>
            </a:pPr>
            <a:endParaRPr lang="en-US" sz="3200" dirty="0">
              <a:solidFill>
                <a:schemeClr val="bg1"/>
              </a:solidFill>
              <a:latin typeface="Baskerville Old Face" panose="02020602080505020303" pitchFamily="18" charset="0"/>
            </a:endParaRPr>
          </a:p>
          <a:p>
            <a:pPr>
              <a:buFont typeface="Wingdings" panose="05000000000000000000" pitchFamily="2" charset="2"/>
              <a:buChar char="Ø"/>
            </a:pPr>
            <a:r>
              <a:rPr lang="en-IN" sz="3200" dirty="0">
                <a:solidFill>
                  <a:schemeClr val="bg1"/>
                </a:solidFill>
                <a:latin typeface="Baskerville Old Face" panose="02020602080505020303" pitchFamily="18" charset="0"/>
              </a:rPr>
              <a:t>This project will help in </a:t>
            </a:r>
            <a:r>
              <a:rPr lang="en-IN" sz="3200" dirty="0">
                <a:solidFill>
                  <a:srgbClr val="FFFF00"/>
                </a:solidFill>
                <a:latin typeface="Baskerville Old Face" panose="02020602080505020303" pitchFamily="18" charset="0"/>
              </a:rPr>
              <a:t>forecasting</a:t>
            </a:r>
            <a:r>
              <a:rPr lang="en-IN" sz="3200" dirty="0">
                <a:solidFill>
                  <a:schemeClr val="bg1"/>
                </a:solidFill>
                <a:latin typeface="Baskerville Old Face" panose="02020602080505020303" pitchFamily="18" charset="0"/>
              </a:rPr>
              <a:t> the </a:t>
            </a:r>
            <a:r>
              <a:rPr lang="en-IN" sz="3200" dirty="0">
                <a:solidFill>
                  <a:schemeClr val="accent4">
                    <a:lumMod val="60000"/>
                    <a:lumOff val="40000"/>
                  </a:schemeClr>
                </a:solidFill>
                <a:latin typeface="Baskerville Old Face" panose="02020602080505020303" pitchFamily="18" charset="0"/>
              </a:rPr>
              <a:t>Avg. temperature of whole year of 2024</a:t>
            </a:r>
            <a:r>
              <a:rPr lang="en-IN" sz="3200" dirty="0">
                <a:solidFill>
                  <a:schemeClr val="bg1"/>
                </a:solidFill>
                <a:latin typeface="Baskerville Old Face" panose="02020602080505020303" pitchFamily="18" charset="0"/>
              </a:rPr>
              <a:t>,on the basis of </a:t>
            </a:r>
            <a:r>
              <a:rPr lang="en-IN" sz="3200" dirty="0">
                <a:solidFill>
                  <a:schemeClr val="accent4">
                    <a:lumMod val="60000"/>
                    <a:lumOff val="40000"/>
                  </a:schemeClr>
                </a:solidFill>
                <a:latin typeface="Baskerville Old Face" panose="02020602080505020303" pitchFamily="18" charset="0"/>
              </a:rPr>
              <a:t>past 13 historic year data</a:t>
            </a:r>
            <a:r>
              <a:rPr lang="en-IN" sz="3200" dirty="0">
                <a:solidFill>
                  <a:schemeClr val="bg1"/>
                </a:solidFill>
                <a:latin typeface="Baskerville Old Face" panose="02020602080505020303" pitchFamily="18" charset="0"/>
              </a:rPr>
              <a:t> with the help of Time Series Analysis.</a:t>
            </a:r>
          </a:p>
        </p:txBody>
      </p:sp>
      <p:sp>
        <p:nvSpPr>
          <p:cNvPr id="11" name="Rectangle: Diagonal Corners Rounded 10">
            <a:extLst>
              <a:ext uri="{FF2B5EF4-FFF2-40B4-BE49-F238E27FC236}">
                <a16:creationId xmlns:a16="http://schemas.microsoft.com/office/drawing/2014/main" id="{DFAD13ED-81F7-C091-DB7D-9E6C15047CCA}"/>
              </a:ext>
            </a:extLst>
          </p:cNvPr>
          <p:cNvSpPr/>
          <p:nvPr/>
        </p:nvSpPr>
        <p:spPr>
          <a:xfrm>
            <a:off x="289827" y="162568"/>
            <a:ext cx="3439391" cy="706798"/>
          </a:xfrm>
          <a:prstGeom prst="round2Diag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5400" dirty="0">
                <a:solidFill>
                  <a:srgbClr val="C00000"/>
                </a:solidFill>
                <a:latin typeface="Arabic Typesetting" panose="03020402040406030203" pitchFamily="66" charset="-78"/>
                <a:cs typeface="Arabic Typesetting" panose="03020402040406030203" pitchFamily="66" charset="-78"/>
              </a:rPr>
              <a:t>Introduction:</a:t>
            </a:r>
            <a:endParaRPr lang="en-IN" sz="5400" dirty="0">
              <a:solidFill>
                <a:srgbClr val="C00000"/>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58967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4010D-C48D-8319-3E2F-3B351AEFBC90}"/>
              </a:ext>
            </a:extLst>
          </p:cNvPr>
          <p:cNvSpPr>
            <a:spLocks noGrp="1"/>
          </p:cNvSpPr>
          <p:nvPr>
            <p:ph idx="1"/>
          </p:nvPr>
        </p:nvSpPr>
        <p:spPr>
          <a:xfrm>
            <a:off x="838200" y="1150374"/>
            <a:ext cx="10515600" cy="5026589"/>
          </a:xfrm>
        </p:spPr>
        <p:txBody>
          <a:bodyPr/>
          <a:lstStyle/>
          <a:p>
            <a:r>
              <a:rPr lang="en-IN" u="sng" dirty="0">
                <a:solidFill>
                  <a:srgbClr val="FF0000"/>
                </a:solidFill>
                <a:cs typeface="Arabic Typesetting" panose="03020402040406030203" pitchFamily="66" charset="-78"/>
                <a:hlinkClick r:id="rId2">
                  <a:extLst>
                    <a:ext uri="{A12FA001-AC4F-418D-AE19-62706E023703}">
                      <ahyp:hlinkClr xmlns:ahyp="http://schemas.microsoft.com/office/drawing/2018/hyperlinkcolor" val="tx"/>
                    </a:ext>
                  </a:extLst>
                </a:hlinkClick>
              </a:rPr>
              <a:t>Data Source:  </a:t>
            </a:r>
          </a:p>
          <a:p>
            <a:r>
              <a:rPr lang="en-IN" dirty="0">
                <a:solidFill>
                  <a:srgbClr val="0563C1"/>
                </a:solidFill>
                <a:hlinkClick r:id="rId2">
                  <a:extLst>
                    <a:ext uri="{A12FA001-AC4F-418D-AE19-62706E023703}">
                      <ahyp:hlinkClr xmlns:ahyp="http://schemas.microsoft.com/office/drawing/2018/hyperlinkcolor" val="tx"/>
                    </a:ext>
                  </a:extLst>
                </a:hlinkClick>
              </a:rPr>
              <a:t>https://www.kaggle.com/datasets/ashx010/weather-patterns-and-trends</a:t>
            </a:r>
            <a:endParaRPr lang="en-IN" dirty="0">
              <a:solidFill>
                <a:srgbClr val="0563C1"/>
              </a:solidFill>
            </a:endParaRPr>
          </a:p>
          <a:p>
            <a:r>
              <a:rPr lang="en-IN" dirty="0">
                <a:solidFill>
                  <a:srgbClr val="FF0000"/>
                </a:solidFill>
              </a:rPr>
              <a:t>Website:</a:t>
            </a:r>
          </a:p>
          <a:p>
            <a:pPr marL="0" indent="0">
              <a:buNone/>
            </a:pPr>
            <a:r>
              <a:rPr lang="en-IN" dirty="0">
                <a:solidFill>
                  <a:srgbClr val="7030A0"/>
                </a:solidFill>
              </a:rPr>
              <a:t>‘</a:t>
            </a:r>
            <a:r>
              <a:rPr lang="en-IN" dirty="0">
                <a:solidFill>
                  <a:srgbClr val="7030A0"/>
                </a:solidFill>
                <a:hlinkClick r:id="rId3"/>
              </a:rPr>
              <a:t>Kaggle</a:t>
            </a:r>
            <a:r>
              <a:rPr lang="en-IN" dirty="0">
                <a:solidFill>
                  <a:srgbClr val="7030A0"/>
                </a:solidFill>
              </a:rPr>
              <a:t>’ </a:t>
            </a:r>
            <a:r>
              <a:rPr lang="en-IN" dirty="0"/>
              <a:t> ,‘</a:t>
            </a:r>
            <a:r>
              <a:rPr lang="en-IN" dirty="0">
                <a:hlinkClick r:id="rId4"/>
              </a:rPr>
              <a:t>R-pubs</a:t>
            </a:r>
            <a:r>
              <a:rPr lang="en-IN" dirty="0"/>
              <a:t>’, ‘</a:t>
            </a:r>
            <a:r>
              <a:rPr lang="en-IN" dirty="0">
                <a:hlinkClick r:id="rId5"/>
              </a:rPr>
              <a:t>Git-hub</a:t>
            </a:r>
            <a:r>
              <a:rPr lang="en-IN" dirty="0"/>
              <a:t>’, ‘</a:t>
            </a:r>
            <a:r>
              <a:rPr lang="en-IN" dirty="0">
                <a:hlinkClick r:id="rId6"/>
              </a:rPr>
              <a:t>R-tutorial</a:t>
            </a:r>
            <a:r>
              <a:rPr lang="en-IN" dirty="0"/>
              <a:t>’, ‘ChatGPT’ etc.</a:t>
            </a:r>
          </a:p>
          <a:p>
            <a:r>
              <a:rPr lang="en-IN" dirty="0">
                <a:solidFill>
                  <a:srgbClr val="FF0000"/>
                </a:solidFill>
              </a:rPr>
              <a:t>Books:</a:t>
            </a:r>
          </a:p>
          <a:p>
            <a:pPr marL="0" indent="0">
              <a:buNone/>
            </a:pPr>
            <a:r>
              <a:rPr lang="en-IN" dirty="0"/>
              <a:t>1.‘Fundamentals of Applied Statistics’-S.C. Gupta, V.K. Kapoor</a:t>
            </a:r>
          </a:p>
          <a:p>
            <a:pPr marL="0" indent="0">
              <a:buNone/>
            </a:pPr>
            <a:r>
              <a:rPr lang="en-IN" dirty="0"/>
              <a:t>2.‘An Insights into Statistics’- </a:t>
            </a:r>
            <a:r>
              <a:rPr lang="en-IN" dirty="0" err="1"/>
              <a:t>Sarkhel</a:t>
            </a:r>
            <a:r>
              <a:rPr lang="en-IN" dirty="0"/>
              <a:t>, Dutta</a:t>
            </a:r>
          </a:p>
          <a:p>
            <a:r>
              <a:rPr lang="en-IN" dirty="0">
                <a:solidFill>
                  <a:srgbClr val="FF0000"/>
                </a:solidFill>
              </a:rPr>
              <a:t>Image:</a:t>
            </a:r>
          </a:p>
          <a:p>
            <a:pPr marL="0" indent="0">
              <a:buNone/>
            </a:pPr>
            <a:r>
              <a:rPr lang="en-IN" dirty="0">
                <a:solidFill>
                  <a:srgbClr val="0070C0"/>
                </a:solidFill>
              </a:rPr>
              <a:t>‘Google’</a:t>
            </a:r>
          </a:p>
        </p:txBody>
      </p:sp>
      <p:pic>
        <p:nvPicPr>
          <p:cNvPr id="5" name="Picture 4">
            <a:extLst>
              <a:ext uri="{FF2B5EF4-FFF2-40B4-BE49-F238E27FC236}">
                <a16:creationId xmlns:a16="http://schemas.microsoft.com/office/drawing/2014/main" id="{80C19382-8BF6-6EA2-82CA-A1DD45618C4D}"/>
              </a:ext>
            </a:extLst>
          </p:cNvPr>
          <p:cNvPicPr>
            <a:picLocks noChangeAspect="1"/>
          </p:cNvPicPr>
          <p:nvPr/>
        </p:nvPicPr>
        <p:blipFill>
          <a:blip r:embed="rId7">
            <a:alphaModFix amt="20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765" y="-3764"/>
            <a:ext cx="12194765" cy="6856445"/>
          </a:xfrm>
          <a:prstGeom prst="rect">
            <a:avLst/>
          </a:prstGeom>
        </p:spPr>
      </p:pic>
      <p:sp>
        <p:nvSpPr>
          <p:cNvPr id="6" name="Rectangle: Diagonal Corners Rounded 5">
            <a:extLst>
              <a:ext uri="{FF2B5EF4-FFF2-40B4-BE49-F238E27FC236}">
                <a16:creationId xmlns:a16="http://schemas.microsoft.com/office/drawing/2014/main" id="{D84DD715-401E-E569-E5A6-FBF73ABD3916}"/>
              </a:ext>
            </a:extLst>
          </p:cNvPr>
          <p:cNvSpPr/>
          <p:nvPr/>
        </p:nvSpPr>
        <p:spPr>
          <a:xfrm>
            <a:off x="487804" y="207818"/>
            <a:ext cx="3190578" cy="721879"/>
          </a:xfrm>
          <a:prstGeom prst="round2Diag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4800"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References:</a:t>
            </a:r>
            <a:endParaRPr lang="en-IN" sz="4800" dirty="0">
              <a:solidFill>
                <a:srgbClr val="C00000"/>
              </a:solidFill>
            </a:endParaRPr>
          </a:p>
        </p:txBody>
      </p:sp>
    </p:spTree>
    <p:extLst>
      <p:ext uri="{BB962C8B-B14F-4D97-AF65-F5344CB8AC3E}">
        <p14:creationId xmlns:p14="http://schemas.microsoft.com/office/powerpoint/2010/main" val="4131838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45946F-CE59-7762-1D90-449F70ED0F2F}"/>
              </a:ext>
            </a:extLst>
          </p:cNvPr>
          <p:cNvPicPr>
            <a:picLocks noGrp="1" noChangeAspect="1"/>
          </p:cNvPicPr>
          <p:nvPr>
            <p:ph idx="1"/>
          </p:nvPr>
        </p:nvPicPr>
        <p:blipFill>
          <a:blip r:embed="rId2">
            <a:alphaModFix amt="3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6700" y="761370"/>
            <a:ext cx="11471564" cy="5335260"/>
          </a:xfrm>
        </p:spPr>
      </p:pic>
      <p:sp>
        <p:nvSpPr>
          <p:cNvPr id="7" name="Content Placeholder 2">
            <a:extLst>
              <a:ext uri="{FF2B5EF4-FFF2-40B4-BE49-F238E27FC236}">
                <a16:creationId xmlns:a16="http://schemas.microsoft.com/office/drawing/2014/main" id="{17F8E6CE-14F0-58B3-B967-7DF70E699BB6}"/>
              </a:ext>
            </a:extLst>
          </p:cNvPr>
          <p:cNvSpPr txBox="1">
            <a:spLocks/>
          </p:cNvSpPr>
          <p:nvPr/>
        </p:nvSpPr>
        <p:spPr>
          <a:xfrm>
            <a:off x="739486" y="1433946"/>
            <a:ext cx="10713027" cy="4753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200" dirty="0">
                <a:solidFill>
                  <a:schemeClr val="accent1">
                    <a:lumMod val="50000"/>
                  </a:schemeClr>
                </a:solidFill>
                <a:latin typeface="Baskerville Old Face" panose="02020602080505020303" pitchFamily="18" charset="0"/>
                <a:ea typeface="Calibri" panose="020F0502020204030204" pitchFamily="34" charset="0"/>
              </a:rPr>
              <a:t>I would like to express my gratitude to my teacher </a:t>
            </a:r>
            <a:r>
              <a:rPr lang="en-IN" sz="3200" dirty="0" err="1">
                <a:solidFill>
                  <a:schemeClr val="accent1">
                    <a:lumMod val="50000"/>
                  </a:schemeClr>
                </a:solidFill>
                <a:latin typeface="Baskerville Old Face" panose="02020602080505020303" pitchFamily="18" charset="0"/>
                <a:ea typeface="Calibri" panose="020F0502020204030204" pitchFamily="34" charset="0"/>
              </a:rPr>
              <a:t>Rittik</a:t>
            </a:r>
            <a:r>
              <a:rPr lang="en-IN" sz="3200" dirty="0">
                <a:solidFill>
                  <a:schemeClr val="accent1">
                    <a:lumMod val="50000"/>
                  </a:schemeClr>
                </a:solidFill>
                <a:latin typeface="Baskerville Old Face" panose="02020602080505020303" pitchFamily="18" charset="0"/>
                <a:ea typeface="Calibri" panose="020F0502020204030204" pitchFamily="34" charset="0"/>
              </a:rPr>
              <a:t> Hazra Sir, who gave me the golden opportunity to do this wonderful project of Statistics on </a:t>
            </a:r>
            <a:r>
              <a:rPr lang="en-US" sz="3200" b="1" dirty="0">
                <a:solidFill>
                  <a:schemeClr val="accent1">
                    <a:lumMod val="50000"/>
                  </a:schemeClr>
                </a:solidFill>
                <a:latin typeface="Baskerville Old Face" panose="02020602080505020303" pitchFamily="18" charset="0"/>
                <a:ea typeface="Calibri" panose="020F0502020204030204" pitchFamily="34" charset="0"/>
              </a:rPr>
              <a:t>“TIME SERIES ANALYSIS”</a:t>
            </a:r>
            <a:r>
              <a:rPr lang="en-IN" sz="3200" dirty="0">
                <a:solidFill>
                  <a:schemeClr val="accent1">
                    <a:lumMod val="50000"/>
                  </a:schemeClr>
                </a:solidFill>
                <a:latin typeface="Baskerville Old Face" panose="02020602080505020303" pitchFamily="18" charset="0"/>
                <a:ea typeface="Calibri" panose="020F0502020204030204" pitchFamily="34" charset="0"/>
              </a:rPr>
              <a:t>, and helped me in completing my project.</a:t>
            </a:r>
          </a:p>
          <a:p>
            <a:endParaRPr lang="en-IN" sz="3200" dirty="0">
              <a:solidFill>
                <a:schemeClr val="accent1">
                  <a:lumMod val="50000"/>
                </a:schemeClr>
              </a:solidFill>
              <a:latin typeface="Baskerville Old Face" panose="02020602080505020303" pitchFamily="18" charset="0"/>
              <a:ea typeface="Calibri" panose="020F0502020204030204" pitchFamily="34" charset="0"/>
            </a:endParaRPr>
          </a:p>
          <a:p>
            <a:pPr>
              <a:lnSpc>
                <a:spcPct val="107000"/>
              </a:lnSpc>
              <a:spcAft>
                <a:spcPts val="800"/>
              </a:spcAft>
              <a:tabLst>
                <a:tab pos="615315" algn="l"/>
              </a:tabLst>
            </a:pPr>
            <a:r>
              <a:rPr lang="en-IN" sz="3200" kern="100" dirty="0">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I would also like to extend my gratitude to the HOD Ma’am, and Professor </a:t>
            </a:r>
            <a:r>
              <a:rPr lang="en-IN" sz="3200" kern="100" dirty="0" err="1">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Bodhoditya</a:t>
            </a:r>
            <a:r>
              <a:rPr lang="en-IN" sz="3200" kern="100" dirty="0">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 </a:t>
            </a:r>
            <a:r>
              <a:rPr lang="en-IN" sz="3200" kern="100" dirty="0" err="1">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Barma</a:t>
            </a:r>
            <a:r>
              <a:rPr lang="en-IN" sz="3200" kern="100" dirty="0">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 Sir, and Miss </a:t>
            </a:r>
            <a:r>
              <a:rPr lang="en-IN" sz="3200" kern="100" dirty="0" err="1">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Swikriti</a:t>
            </a:r>
            <a:r>
              <a:rPr lang="en-IN" sz="3200" kern="100" dirty="0">
                <a:solidFill>
                  <a:schemeClr val="accent1">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 Kundu Ma’am, for providing me with all the facility that was required during this project.</a:t>
            </a:r>
          </a:p>
          <a:p>
            <a:endParaRPr lang="en-IN" sz="4400" dirty="0">
              <a:solidFill>
                <a:schemeClr val="accent1">
                  <a:lumMod val="50000"/>
                </a:schemeClr>
              </a:solidFill>
              <a:latin typeface="Baskerville Old Face" panose="02020602080505020303" pitchFamily="18" charset="0"/>
            </a:endParaRPr>
          </a:p>
        </p:txBody>
      </p:sp>
      <p:sp>
        <p:nvSpPr>
          <p:cNvPr id="8" name="Rectangle: Diagonal Corners Rounded 7">
            <a:extLst>
              <a:ext uri="{FF2B5EF4-FFF2-40B4-BE49-F238E27FC236}">
                <a16:creationId xmlns:a16="http://schemas.microsoft.com/office/drawing/2014/main" id="{F8D29875-A756-418E-3623-BDA9E6849803}"/>
              </a:ext>
            </a:extLst>
          </p:cNvPr>
          <p:cNvSpPr/>
          <p:nvPr/>
        </p:nvSpPr>
        <p:spPr>
          <a:xfrm>
            <a:off x="599210" y="312160"/>
            <a:ext cx="4772891" cy="716972"/>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Acknowledgement :</a:t>
            </a:r>
            <a:endParaRPr lang="en-IN" sz="4800" dirty="0">
              <a:solidFill>
                <a:srgbClr val="C00000"/>
              </a:solidFill>
            </a:endParaRPr>
          </a:p>
        </p:txBody>
      </p:sp>
    </p:spTree>
    <p:extLst>
      <p:ext uri="{BB962C8B-B14F-4D97-AF65-F5344CB8AC3E}">
        <p14:creationId xmlns:p14="http://schemas.microsoft.com/office/powerpoint/2010/main" val="3659708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28B8E-BB1D-4A2E-5360-3FC7AEC9EF02}"/>
              </a:ext>
            </a:extLst>
          </p:cNvPr>
          <p:cNvPicPr>
            <a:picLocks noChangeAspect="1"/>
          </p:cNvPicPr>
          <p:nvPr/>
        </p:nvPicPr>
        <p:blipFill>
          <a:blip r:embed="rId2">
            <a:alphaModFix amt="70000"/>
          </a:blip>
          <a:stretch>
            <a:fillRect/>
          </a:stretch>
        </p:blipFill>
        <p:spPr>
          <a:xfrm>
            <a:off x="142568" y="159774"/>
            <a:ext cx="11906864" cy="6538451"/>
          </a:xfrm>
          <a:prstGeom prst="rect">
            <a:avLst/>
          </a:prstGeom>
        </p:spPr>
      </p:pic>
      <p:sp>
        <p:nvSpPr>
          <p:cNvPr id="2" name="TextBox 1">
            <a:extLst>
              <a:ext uri="{FF2B5EF4-FFF2-40B4-BE49-F238E27FC236}">
                <a16:creationId xmlns:a16="http://schemas.microsoft.com/office/drawing/2014/main" id="{4A97F76A-20E2-D998-D5D8-42537D4B037F}"/>
              </a:ext>
            </a:extLst>
          </p:cNvPr>
          <p:cNvSpPr txBox="1"/>
          <p:nvPr/>
        </p:nvSpPr>
        <p:spPr>
          <a:xfrm>
            <a:off x="2566219" y="3035708"/>
            <a:ext cx="7678994" cy="1446550"/>
          </a:xfrm>
          <a:prstGeom prst="rect">
            <a:avLst/>
          </a:prstGeom>
          <a:noFill/>
        </p:spPr>
        <p:txBody>
          <a:bodyPr wrap="square" rtlCol="0">
            <a:spAutoFit/>
          </a:bodyPr>
          <a:lstStyle/>
          <a:p>
            <a:pPr algn="ctr"/>
            <a:r>
              <a:rPr lang="en-US" sz="4400" dirty="0">
                <a:latin typeface="Algerian" panose="04020705040A02060702" pitchFamily="82" charset="0"/>
              </a:rPr>
              <a:t>Thanks For Being A part of It</a:t>
            </a:r>
            <a:endParaRPr lang="en-IN" sz="4400" dirty="0">
              <a:latin typeface="Algerian" panose="04020705040A02060702" pitchFamily="82" charset="0"/>
            </a:endParaRPr>
          </a:p>
        </p:txBody>
      </p:sp>
    </p:spTree>
    <p:extLst>
      <p:ext uri="{BB962C8B-B14F-4D97-AF65-F5344CB8AC3E}">
        <p14:creationId xmlns:p14="http://schemas.microsoft.com/office/powerpoint/2010/main" val="197503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eather Delhi India - Imd Issues Severe Weather Alert For North India ...">
            <a:extLst>
              <a:ext uri="{FF2B5EF4-FFF2-40B4-BE49-F238E27FC236}">
                <a16:creationId xmlns:a16="http://schemas.microsoft.com/office/drawing/2014/main" id="{227950BB-E49B-53C4-4585-B404FAEF8563}"/>
              </a:ext>
            </a:extLst>
          </p:cNvPr>
          <p:cNvPicPr>
            <a:picLocks noChangeAspect="1" noChangeArrowheads="1"/>
          </p:cNvPicPr>
          <p:nvPr/>
        </p:nvPicPr>
        <p:blipFill>
          <a:blip r:embed="rId2">
            <a:alphaModFix amt="70000"/>
            <a:extLst>
              <a:ext uri="{BEBA8EAE-BF5A-486C-A8C5-ECC9F3942E4B}">
                <a14:imgProps xmlns:a14="http://schemas.microsoft.com/office/drawing/2010/main">
                  <a14:imgLayer r:embed="rId3">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7368997C-D3CA-5F5E-CA67-8E26218DA9B2}"/>
              </a:ext>
            </a:extLst>
          </p:cNvPr>
          <p:cNvSpPr>
            <a:spLocks noGrp="1"/>
          </p:cNvSpPr>
          <p:nvPr>
            <p:ph idx="1"/>
          </p:nvPr>
        </p:nvSpPr>
        <p:spPr>
          <a:xfrm>
            <a:off x="481780" y="1068697"/>
            <a:ext cx="11838039" cy="5582826"/>
          </a:xfrm>
        </p:spPr>
        <p:txBody>
          <a:bodyPr>
            <a:normAutofit fontScale="92500" lnSpcReduction="20000"/>
          </a:bodyPr>
          <a:lstStyle/>
          <a:p>
            <a:pPr>
              <a:buFont typeface="Wingdings" panose="05000000000000000000" pitchFamily="2" charset="2"/>
              <a:buChar char="Ø"/>
            </a:pP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The main objective of a weather forecasting project using </a:t>
            </a:r>
            <a:r>
              <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time series analysis </a:t>
            </a: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is to </a:t>
            </a:r>
            <a:r>
              <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accurately </a:t>
            </a:r>
            <a:r>
              <a:rPr lang="en-IN" kern="100" dirty="0">
                <a:solidFill>
                  <a:srgbClr val="FF0000"/>
                </a:solidFill>
                <a:effectLst/>
                <a:latin typeface="Baskerville Old Face" panose="02020602080505020303" pitchFamily="18" charset="0"/>
                <a:ea typeface="Calibri" panose="020F0502020204030204" pitchFamily="34" charset="0"/>
                <a:cs typeface="Times New Roman" panose="02020603050405020304" pitchFamily="18" charset="0"/>
              </a:rPr>
              <a:t>predict future weather </a:t>
            </a: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conditions based on historical data. </a:t>
            </a:r>
          </a:p>
          <a:p>
            <a:pPr marL="0" indent="0">
              <a:buNone/>
            </a:pPr>
            <a:endPar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This involves </a:t>
            </a:r>
            <a:r>
              <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building a model </a:t>
            </a: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that can capture the </a:t>
            </a:r>
            <a:r>
              <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patterns, trends, and seasonality</a:t>
            </a: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 in the </a:t>
            </a:r>
            <a:r>
              <a:rPr lang="en-IN" kern="100" dirty="0">
                <a:solidFill>
                  <a:srgbClr val="FF0000"/>
                </a:solidFill>
                <a:effectLst/>
                <a:latin typeface="Baskerville Old Face" panose="02020602080505020303" pitchFamily="18" charset="0"/>
                <a:ea typeface="Calibri" panose="020F0502020204030204" pitchFamily="34" charset="0"/>
                <a:cs typeface="Times New Roman" panose="02020603050405020304" pitchFamily="18" charset="0"/>
              </a:rPr>
              <a:t>data to make reliable forecast</a:t>
            </a: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 </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Implement </a:t>
            </a:r>
            <a:r>
              <a:rPr lang="en-IN" kern="100" dirty="0">
                <a:solidFill>
                  <a:schemeClr val="accent2"/>
                </a:solidFill>
                <a:latin typeface="Baskerville Old Face" panose="02020602080505020303" pitchFamily="18" charset="0"/>
                <a:ea typeface="Calibri" panose="020F0502020204030204" pitchFamily="34" charset="0"/>
                <a:cs typeface="Times New Roman" panose="02020603050405020304" pitchFamily="18" charset="0"/>
              </a:rPr>
              <a:t>advance weather forecasting model</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 to analyse the collected data and </a:t>
            </a:r>
            <a:r>
              <a:rPr lang="en-IN" kern="100" dirty="0">
                <a:solidFill>
                  <a:schemeClr val="accent2">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generate accurate weather.</a:t>
            </a:r>
          </a:p>
          <a:p>
            <a:pPr marL="0" indent="0">
              <a:buNone/>
            </a:pPr>
            <a:endPar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Here we are using the </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previous </a:t>
            </a:r>
            <a:r>
              <a:rPr lang="en-IN" kern="100" dirty="0">
                <a:solidFill>
                  <a:schemeClr val="accent2">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13 year Historical weather data(</a:t>
            </a:r>
            <a:r>
              <a:rPr lang="en-IN" kern="100" dirty="0">
                <a:solidFill>
                  <a:srgbClr val="FF0000"/>
                </a:solidFill>
                <a:latin typeface="Baskerville Old Face" panose="02020602080505020303" pitchFamily="18" charset="0"/>
                <a:ea typeface="Calibri" panose="020F0502020204030204" pitchFamily="34" charset="0"/>
                <a:cs typeface="Times New Roman" panose="02020603050405020304" pitchFamily="18" charset="0"/>
              </a:rPr>
              <a:t>imaginary</a:t>
            </a:r>
            <a:r>
              <a:rPr lang="en-IN" kern="100" dirty="0">
                <a:solidFill>
                  <a:schemeClr val="accent2">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 </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of New Delhi, India from </a:t>
            </a:r>
            <a:r>
              <a:rPr lang="en-IN" kern="100" dirty="0">
                <a:solidFill>
                  <a:schemeClr val="accent2">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2010 to 2023 </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to predict a the next year 2024 by </a:t>
            </a:r>
            <a:r>
              <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Long-Term Forecasting.</a:t>
            </a:r>
          </a:p>
          <a:p>
            <a:pPr marL="0" indent="0">
              <a:buNone/>
            </a:pPr>
            <a:r>
              <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rPr>
              <a:t> </a:t>
            </a:r>
          </a:p>
          <a:p>
            <a:pPr>
              <a:buFont typeface="Wingdings" panose="05000000000000000000" pitchFamily="2" charset="2"/>
              <a:buChar char="Ø"/>
            </a:pPr>
            <a:r>
              <a:rPr lang="en-IN" kern="100" dirty="0">
                <a:solidFill>
                  <a:srgbClr val="002060"/>
                </a:solidFill>
                <a:effectLst/>
                <a:latin typeface="Baskerville Old Face" panose="02020602080505020303" pitchFamily="18" charset="0"/>
                <a:ea typeface="Calibri" panose="020F0502020204030204" pitchFamily="34" charset="0"/>
                <a:cs typeface="Times New Roman" panose="02020603050405020304" pitchFamily="18" charset="0"/>
              </a:rPr>
              <a:t>We can also use it in Meteorological Dept. real data.</a:t>
            </a:r>
          </a:p>
          <a:p>
            <a:pPr marL="0" indent="0">
              <a:buNone/>
            </a:pPr>
            <a:endParaRPr lang="en-IN" kern="100" dirty="0">
              <a:solidFill>
                <a:schemeClr val="accent2">
                  <a:lumMod val="75000"/>
                </a:schemeClr>
              </a:solidFill>
              <a:effectLst/>
              <a:latin typeface="Baskerville Old Face" panose="02020602080505020303"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Give </a:t>
            </a:r>
            <a:r>
              <a:rPr lang="en-IN" kern="100" dirty="0">
                <a:solidFill>
                  <a:schemeClr val="accent2">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further conclusion </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of </a:t>
            </a:r>
            <a:r>
              <a:rPr lang="en-IN" kern="100" dirty="0">
                <a:solidFill>
                  <a:schemeClr val="accent2">
                    <a:lumMod val="75000"/>
                  </a:schemeClr>
                </a:solidFill>
                <a:latin typeface="Baskerville Old Face" panose="02020602080505020303" pitchFamily="18" charset="0"/>
                <a:ea typeface="Calibri" panose="020F0502020204030204" pitchFamily="34" charset="0"/>
                <a:cs typeface="Times New Roman" panose="02020603050405020304" pitchFamily="18" charset="0"/>
              </a:rPr>
              <a:t>weather behaviour </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for advance help in </a:t>
            </a:r>
            <a:r>
              <a:rPr lang="en-IN" kern="100" dirty="0">
                <a:solidFill>
                  <a:schemeClr val="accent4">
                    <a:lumMod val="50000"/>
                  </a:schemeClr>
                </a:solidFill>
                <a:latin typeface="Baskerville Old Face" panose="02020602080505020303" pitchFamily="18" charset="0"/>
                <a:ea typeface="Calibri" panose="020F0502020204030204" pitchFamily="34" charset="0"/>
                <a:cs typeface="Times New Roman" panose="02020603050405020304" pitchFamily="18" charset="0"/>
              </a:rPr>
              <a:t>agriculture, urban planning, disaster preparation</a:t>
            </a:r>
            <a:r>
              <a:rPr lang="en-IN" kern="100" dirty="0">
                <a:solidFill>
                  <a:srgbClr val="002060"/>
                </a:solidFill>
                <a:latin typeface="Baskerville Old Face" panose="02020602080505020303" pitchFamily="18" charset="0"/>
                <a:ea typeface="Calibri" panose="020F0502020204030204" pitchFamily="34" charset="0"/>
                <a:cs typeface="Times New Roman" panose="02020603050405020304" pitchFamily="18" charset="0"/>
              </a:rPr>
              <a:t>(heat-wave, cyclone etc) to the local bodies or business sectors.</a:t>
            </a:r>
            <a:endParaRPr lang="en-IN" dirty="0">
              <a:solidFill>
                <a:srgbClr val="002060"/>
              </a:solidFill>
              <a:latin typeface="Baskerville Old Face" panose="02020602080505020303" pitchFamily="18" charset="0"/>
            </a:endParaRPr>
          </a:p>
        </p:txBody>
      </p:sp>
      <p:sp>
        <p:nvSpPr>
          <p:cNvPr id="12" name="Rectangle: Diagonal Corners Rounded 11">
            <a:extLst>
              <a:ext uri="{FF2B5EF4-FFF2-40B4-BE49-F238E27FC236}">
                <a16:creationId xmlns:a16="http://schemas.microsoft.com/office/drawing/2014/main" id="{0E14BAE1-441A-CE62-BE8C-5E907932C148}"/>
              </a:ext>
            </a:extLst>
          </p:cNvPr>
          <p:cNvSpPr/>
          <p:nvPr/>
        </p:nvSpPr>
        <p:spPr>
          <a:xfrm>
            <a:off x="379659" y="160723"/>
            <a:ext cx="5091545" cy="747251"/>
          </a:xfrm>
          <a:prstGeom prst="round2Diag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5400"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Objective of Project :</a:t>
            </a:r>
            <a:endParaRPr lang="en-IN" sz="5400" dirty="0">
              <a:solidFill>
                <a:srgbClr val="C00000"/>
              </a:solidFill>
            </a:endParaRPr>
          </a:p>
        </p:txBody>
      </p:sp>
    </p:spTree>
    <p:extLst>
      <p:ext uri="{BB962C8B-B14F-4D97-AF65-F5344CB8AC3E}">
        <p14:creationId xmlns:p14="http://schemas.microsoft.com/office/powerpoint/2010/main" val="2428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6C86CA-5302-BDAE-C23E-EC40E6070BE9}"/>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10" name="Content Placeholder 2">
            <a:extLst>
              <a:ext uri="{FF2B5EF4-FFF2-40B4-BE49-F238E27FC236}">
                <a16:creationId xmlns:a16="http://schemas.microsoft.com/office/drawing/2014/main" id="{9FC93292-C53A-3CC4-065F-3E5A9DDD51E6}"/>
              </a:ext>
            </a:extLst>
          </p:cNvPr>
          <p:cNvSpPr txBox="1">
            <a:spLocks/>
          </p:cNvSpPr>
          <p:nvPr/>
        </p:nvSpPr>
        <p:spPr>
          <a:xfrm>
            <a:off x="282488" y="765545"/>
            <a:ext cx="11797146" cy="58534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base">
              <a:lnSpc>
                <a:spcPct val="107000"/>
              </a:lnSpc>
              <a:spcAft>
                <a:spcPts val="1200"/>
              </a:spcAft>
            </a:pPr>
            <a:r>
              <a:rPr lang="en-IN" kern="0" dirty="0">
                <a:solidFill>
                  <a:schemeClr val="accent2">
                    <a:lumMod val="50000"/>
                  </a:schemeClr>
                </a:solidFill>
                <a:latin typeface="Baskerville Old Face" panose="02020602080505020303" pitchFamily="18" charset="0"/>
                <a:ea typeface="Times New Roman" panose="02020603050405020304" pitchFamily="18" charset="0"/>
                <a:cs typeface="Arial" panose="020B0604020202020204" pitchFamily="34" charset="0"/>
              </a:rPr>
              <a:t>This dataset includes </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Arial" panose="020B0604020202020204" pitchFamily="34" charset="0"/>
              </a:rPr>
              <a:t>a variety of meteorological variables </a:t>
            </a:r>
            <a:r>
              <a:rPr lang="en-IN" kern="0" dirty="0">
                <a:solidFill>
                  <a:srgbClr val="C00000"/>
                </a:solidFill>
                <a:latin typeface="Baskerville Old Face" panose="02020602080505020303" pitchFamily="18" charset="0"/>
                <a:ea typeface="Times New Roman" panose="02020603050405020304" pitchFamily="18" charset="0"/>
                <a:cs typeface="Arial" panose="020B0604020202020204" pitchFamily="34" charset="0"/>
              </a:rPr>
              <a:t>for each day from 2010 to 2023</a:t>
            </a:r>
            <a:r>
              <a:rPr lang="en-IN" kern="0" dirty="0">
                <a:solidFill>
                  <a:schemeClr val="accent2">
                    <a:lumMod val="50000"/>
                  </a:schemeClr>
                </a:solidFill>
                <a:latin typeface="Baskerville Old Face" panose="02020602080505020303" pitchFamily="18" charset="0"/>
                <a:ea typeface="Times New Roman" panose="02020603050405020304" pitchFamily="18" charset="0"/>
                <a:cs typeface="Arial" panose="020B0604020202020204" pitchFamily="34" charset="0"/>
              </a:rPr>
              <a:t>, such as </a:t>
            </a:r>
            <a:r>
              <a:rPr lang="en-IN" kern="0" dirty="0">
                <a:solidFill>
                  <a:srgbClr val="002060"/>
                </a:solidFill>
                <a:latin typeface="Baskerville Old Face" panose="02020602080505020303" pitchFamily="18" charset="0"/>
                <a:ea typeface="Times New Roman" panose="02020603050405020304" pitchFamily="18" charset="0"/>
                <a:cs typeface="Arial" panose="020B0604020202020204" pitchFamily="34" charset="0"/>
              </a:rPr>
              <a:t>temperature, humidity, wind speed, atmospheric </a:t>
            </a:r>
            <a:r>
              <a:rPr lang="en-IN" kern="0" dirty="0">
                <a:solidFill>
                  <a:schemeClr val="accent2">
                    <a:lumMod val="50000"/>
                  </a:schemeClr>
                </a:solidFill>
                <a:latin typeface="Baskerville Old Face" panose="02020602080505020303" pitchFamily="18" charset="0"/>
                <a:ea typeface="Times New Roman" panose="02020603050405020304" pitchFamily="18" charset="0"/>
                <a:cs typeface="Arial" panose="020B0604020202020204" pitchFamily="34" charset="0"/>
              </a:rPr>
              <a:t>recorded </a:t>
            </a:r>
            <a:r>
              <a:rPr lang="en-IN" kern="0" dirty="0">
                <a:solidFill>
                  <a:srgbClr val="002060"/>
                </a:solidFill>
                <a:latin typeface="Baskerville Old Face" panose="02020602080505020303" pitchFamily="18" charset="0"/>
                <a:ea typeface="Times New Roman" panose="02020603050405020304" pitchFamily="18" charset="0"/>
                <a:cs typeface="Arial" panose="020B0604020202020204" pitchFamily="34" charset="0"/>
              </a:rPr>
              <a:t>pressure, and precipitation</a:t>
            </a:r>
            <a:r>
              <a:rPr lang="en-IN" kern="0" dirty="0">
                <a:solidFill>
                  <a:schemeClr val="accent2">
                    <a:lumMod val="50000"/>
                  </a:schemeClr>
                </a:solidFill>
                <a:latin typeface="Baskerville Old Face" panose="02020602080505020303" pitchFamily="18" charset="0"/>
                <a:ea typeface="Times New Roman" panose="02020603050405020304" pitchFamily="18" charset="0"/>
                <a:cs typeface="Arial" panose="020B0604020202020204" pitchFamily="34" charset="0"/>
              </a:rPr>
              <a:t>. Though these are not real value, but an imaginary values :     </a:t>
            </a:r>
            <a:r>
              <a:rPr lang="en-IN" sz="2000" kern="100" dirty="0">
                <a:latin typeface="Baskerville Old Face" panose="02020602080505020303" pitchFamily="18" charset="0"/>
                <a:ea typeface="Calibri" panose="020F0502020204030204" pitchFamily="34" charset="0"/>
                <a:cs typeface="Times New Roman" panose="02020603050405020304" pitchFamily="18" charset="0"/>
              </a:rPr>
              <a:t>                    </a:t>
            </a:r>
          </a:p>
          <a:p>
            <a:pPr algn="l" fontAlgn="base">
              <a:lnSpc>
                <a:spcPct val="107000"/>
              </a:lnSpc>
              <a:spcAft>
                <a:spcPts val="1200"/>
              </a:spcAft>
            </a:pP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Date, </a:t>
            </a:r>
            <a:r>
              <a:rPr lang="en-IN" sz="2000" b="1" kern="0" dirty="0">
                <a:solidFill>
                  <a:schemeClr val="accent1">
                    <a:lumMod val="75000"/>
                  </a:schemeClr>
                </a:solidFill>
                <a:latin typeface="Baskerville Old Face" panose="02020602080505020303" pitchFamily="18" charset="0"/>
                <a:ea typeface="Times New Roman" panose="02020603050405020304" pitchFamily="18" charset="0"/>
                <a:cs typeface="Arabic Typesetting" panose="03020402040406030203" pitchFamily="66" charset="-78"/>
              </a:rPr>
              <a:t>Year</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sz="2000" b="1" kern="0" dirty="0">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Month </a:t>
            </a:r>
            <a:r>
              <a:rPr lang="en-IN" sz="2000" b="1" kern="0" dirty="0">
                <a:latin typeface="Baskerville Old Face" panose="02020602080505020303" pitchFamily="18" charset="0"/>
                <a:ea typeface="Times New Roman" panose="02020603050405020304" pitchFamily="18" charset="0"/>
                <a:cs typeface="Arabic Typesetting" panose="03020402040406030203" pitchFamily="66" charset="-78"/>
              </a:rPr>
              <a:t>of the recorded weather data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Max Temperature: </a:t>
            </a:r>
            <a:r>
              <a:rPr lang="en-IN" sz="2000" b="1" kern="0" dirty="0">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Maximum temperature (°F),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Avg. Temperature: Average temperature (°F), Min Temperature: Minimum temperature (°C),                             Max Dew Point: </a:t>
            </a:r>
            <a:r>
              <a:rPr lang="en-IN" sz="2000" b="1" kern="0" dirty="0">
                <a:solidFill>
                  <a:srgbClr val="FFC000"/>
                </a:solidFill>
                <a:latin typeface="Baskerville Old Face" panose="02020602080505020303" pitchFamily="18" charset="0"/>
                <a:ea typeface="Times New Roman" panose="02020603050405020304" pitchFamily="18" charset="0"/>
                <a:cs typeface="Arabic Typesetting" panose="03020402040406030203" pitchFamily="66" charset="-78"/>
              </a:rPr>
              <a:t>Maximum dew point (°F),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Avg. Dew Point: Average dew point (°F), Min Dew Point: Minimum dew point (°C),                                             Max Humidity: </a:t>
            </a:r>
            <a:r>
              <a:rPr lang="en-IN" sz="2000" b="1" kern="0" dirty="0">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Maximum relative humidity (%),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Avg. Humidity: Average relative humidity (%), Min Humidity: Minimum relative humidity (%),                              Max Wind Speed: </a:t>
            </a:r>
            <a:r>
              <a:rPr lang="en-IN" sz="2000" b="1" kern="0" dirty="0">
                <a:solidFill>
                  <a:srgbClr val="FFC000"/>
                </a:solidFill>
                <a:latin typeface="Baskerville Old Face" panose="02020602080505020303" pitchFamily="18" charset="0"/>
                <a:ea typeface="Times New Roman" panose="02020603050405020304" pitchFamily="18" charset="0"/>
                <a:cs typeface="Arabic Typesetting" panose="03020402040406030203" pitchFamily="66" charset="-78"/>
              </a:rPr>
              <a:t>Maximum wind speed (km/h),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Avg. Wind Speed: Average wind speed (km/h), Min Wind Speed: Minimum wind speed </a:t>
            </a:r>
            <a:r>
              <a:rPr lang="en-IN" sz="18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(km/h)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Max Pressure: </a:t>
            </a:r>
            <a:r>
              <a:rPr lang="en-IN" sz="2000" b="1" kern="0" dirty="0">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Maximum atmospheric pressure </a:t>
            </a:r>
            <a:r>
              <a:rPr lang="en-IN" sz="1400" b="1" kern="0" dirty="0">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a:t>
            </a:r>
            <a:r>
              <a:rPr lang="en-IN" sz="1400" b="1" kern="0" dirty="0" err="1">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hPa</a:t>
            </a:r>
            <a:r>
              <a:rPr lang="en-IN" sz="1400" b="1" kern="0" dirty="0">
                <a:solidFill>
                  <a:srgbClr val="C00000"/>
                </a:solidFill>
                <a:latin typeface="Baskerville Old Face" panose="02020602080505020303" pitchFamily="18" charset="0"/>
                <a:ea typeface="Times New Roman" panose="02020603050405020304" pitchFamily="18" charset="0"/>
                <a:cs typeface="Arabic Typesetting" panose="03020402040406030203" pitchFamily="66" charset="-78"/>
              </a:rPr>
              <a:t>),</a:t>
            </a:r>
            <a:r>
              <a:rPr lang="en-IN" sz="1400" b="1" kern="0" dirty="0">
                <a:solidFill>
                  <a:srgbClr val="FFC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sz="14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Avg. Pressure: Average atmospheric pressure </a:t>
            </a:r>
            <a:r>
              <a:rPr lang="en-IN" sz="14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a:t>
            </a:r>
            <a:r>
              <a:rPr lang="en-IN" sz="1400" b="1" kern="0" dirty="0" err="1">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hPa</a:t>
            </a:r>
            <a:r>
              <a:rPr lang="en-IN" sz="14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sz="20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Min Pressure: Minimum atmospheric   pressure</a:t>
            </a:r>
            <a:r>
              <a:rPr lang="en-IN" sz="16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sz="14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a:t>
            </a:r>
            <a:r>
              <a:rPr lang="en-IN" sz="1400" b="1" kern="0" dirty="0" err="1">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hPa</a:t>
            </a:r>
            <a:r>
              <a:rPr lang="en-IN" sz="1400"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b="1" kern="0" dirty="0">
                <a:solidFill>
                  <a:srgbClr val="FF0000"/>
                </a:solidFill>
                <a:latin typeface="Baskerville Old Face" panose="02020602080505020303" pitchFamily="18" charset="0"/>
                <a:ea typeface="Times New Roman" panose="02020603050405020304" pitchFamily="18" charset="0"/>
                <a:cs typeface="Arabic Typesetting" panose="03020402040406030203" pitchFamily="66" charset="-78"/>
              </a:rPr>
              <a:t>	</a:t>
            </a:r>
            <a:r>
              <a:rPr lang="en-IN" kern="0" dirty="0">
                <a:latin typeface="Baskerville Old Face" panose="02020602080505020303" pitchFamily="18" charset="0"/>
                <a:ea typeface="Times New Roman" panose="02020603050405020304" pitchFamily="18" charset="0"/>
                <a:cs typeface="Arabic Typesetting" panose="03020402040406030203" pitchFamily="66" charset="-78"/>
              </a:rPr>
              <a:t>					                                                                </a:t>
            </a:r>
            <a:endParaRPr lang="en-IN" sz="2800" dirty="0"/>
          </a:p>
        </p:txBody>
      </p:sp>
      <p:sp>
        <p:nvSpPr>
          <p:cNvPr id="14" name="Rectangle: Diagonal Corners Rounded 13">
            <a:extLst>
              <a:ext uri="{FF2B5EF4-FFF2-40B4-BE49-F238E27FC236}">
                <a16:creationId xmlns:a16="http://schemas.microsoft.com/office/drawing/2014/main" id="{B2BDAC58-C7F8-C937-9051-625AADEB2FBF}"/>
              </a:ext>
            </a:extLst>
          </p:cNvPr>
          <p:cNvSpPr/>
          <p:nvPr/>
        </p:nvSpPr>
        <p:spPr>
          <a:xfrm>
            <a:off x="424095" y="120100"/>
            <a:ext cx="4937614" cy="525345"/>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800" dirty="0">
                <a:solidFill>
                  <a:srgbClr val="C00000"/>
                </a:solidFill>
                <a:latin typeface="Arabic Typesetting" panose="03020402040406030203" pitchFamily="66" charset="-78"/>
                <a:cs typeface="Arabic Typesetting" panose="03020402040406030203" pitchFamily="66" charset="-78"/>
              </a:rPr>
              <a:t>Data Description :</a:t>
            </a:r>
            <a:endParaRPr lang="en-IN" sz="2000" dirty="0">
              <a:solidFill>
                <a:srgbClr val="C00000"/>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85212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eather Delhi India - Imd Issues Severe Weather Alert For North India ...">
            <a:extLst>
              <a:ext uri="{FF2B5EF4-FFF2-40B4-BE49-F238E27FC236}">
                <a16:creationId xmlns:a16="http://schemas.microsoft.com/office/drawing/2014/main" id="{4A4937C3-8AEB-EF7E-1FC8-4A24CEB5ADC1}"/>
              </a:ext>
            </a:extLst>
          </p:cNvPr>
          <p:cNvPicPr>
            <a:picLocks noChangeAspect="1" noChangeArrowheads="1"/>
          </p:cNvPicPr>
          <p:nvPr/>
        </p:nvPicPr>
        <p:blipFill>
          <a:blip r:embed="rId3">
            <a:alphaModFix amt="70000"/>
            <a:extLst>
              <a:ext uri="{BEBA8EAE-BF5A-486C-A8C5-ECC9F3942E4B}">
                <a14:imgProps xmlns:a14="http://schemas.microsoft.com/office/drawing/2010/main">
                  <a14:imgLayer r:embed="rId4">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EADA858-ACB5-993D-A5CD-87BED28B46D8}"/>
              </a:ext>
            </a:extLst>
          </p:cNvPr>
          <p:cNvPicPr>
            <a:picLocks noChangeAspect="1"/>
          </p:cNvPicPr>
          <p:nvPr/>
        </p:nvPicPr>
        <p:blipFill rotWithShape="1">
          <a:blip r:embed="rId5">
            <a:alphaModFix amt="85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t="988" r="4108"/>
          <a:stretch/>
        </p:blipFill>
        <p:spPr>
          <a:xfrm>
            <a:off x="581773" y="964924"/>
            <a:ext cx="11028453" cy="5608637"/>
          </a:xfrm>
          <a:prstGeom prst="rect">
            <a:avLst/>
          </a:prstGeom>
        </p:spPr>
      </p:pic>
      <p:sp>
        <p:nvSpPr>
          <p:cNvPr id="4" name="Rectangle: Diagonal Corners Rounded 3">
            <a:extLst>
              <a:ext uri="{FF2B5EF4-FFF2-40B4-BE49-F238E27FC236}">
                <a16:creationId xmlns:a16="http://schemas.microsoft.com/office/drawing/2014/main" id="{7BE7E352-2957-CD59-9A09-1782C93F5BEB}"/>
              </a:ext>
            </a:extLst>
          </p:cNvPr>
          <p:cNvSpPr/>
          <p:nvPr/>
        </p:nvSpPr>
        <p:spPr>
          <a:xfrm>
            <a:off x="509154" y="93518"/>
            <a:ext cx="3657601" cy="586967"/>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400" b="1" dirty="0">
                <a:solidFill>
                  <a:srgbClr val="C00000"/>
                </a:solidFill>
                <a:latin typeface="Arabic Typesetting" panose="03020402040406030203" pitchFamily="66" charset="-78"/>
                <a:cs typeface="Arabic Typesetting" panose="03020402040406030203" pitchFamily="66" charset="-78"/>
              </a:rPr>
              <a:t>Data Sample :</a:t>
            </a:r>
            <a:endParaRPr lang="en-IN" b="1" dirty="0">
              <a:solidFill>
                <a:srgbClr val="C00000"/>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77448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ourglass and a calendar">
            <a:extLst>
              <a:ext uri="{FF2B5EF4-FFF2-40B4-BE49-F238E27FC236}">
                <a16:creationId xmlns:a16="http://schemas.microsoft.com/office/drawing/2014/main" id="{6572613F-6B6C-EDC6-C607-98049D422BFF}"/>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Content Placeholder 2">
            <a:extLst>
              <a:ext uri="{FF2B5EF4-FFF2-40B4-BE49-F238E27FC236}">
                <a16:creationId xmlns:a16="http://schemas.microsoft.com/office/drawing/2014/main" id="{CFE04935-7D82-0E0A-97E4-3772BF959A84}"/>
              </a:ext>
            </a:extLst>
          </p:cNvPr>
          <p:cNvSpPr txBox="1">
            <a:spLocks/>
          </p:cNvSpPr>
          <p:nvPr/>
        </p:nvSpPr>
        <p:spPr>
          <a:xfrm>
            <a:off x="150135" y="910567"/>
            <a:ext cx="11284527" cy="57753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kern="0" dirty="0">
                <a:solidFill>
                  <a:srgbClr val="C00000"/>
                </a:solidFill>
                <a:latin typeface="Baskerville Old Face" panose="02020602080505020303" pitchFamily="18" charset="0"/>
                <a:ea typeface="Times New Roman" panose="02020603050405020304" pitchFamily="18" charset="0"/>
                <a:cs typeface="Times New Roman" panose="02020603050405020304" pitchFamily="18" charset="0"/>
              </a:rPr>
              <a:t>Graphical Plot :</a:t>
            </a:r>
            <a:r>
              <a:rPr lang="en-IN" kern="0" dirty="0">
                <a:solidFill>
                  <a:srgbClr val="C00000"/>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First plot  graphically the huge data by variable</a:t>
            </a:r>
            <a:r>
              <a:rPr lang="en-IN" b="1" kern="0" dirty="0">
                <a:solidFill>
                  <a:srgbClr val="C00000"/>
                </a:solidFill>
                <a:latin typeface="Baskerville Old Face" panose="02020602080505020303" pitchFamily="18" charset="0"/>
                <a:ea typeface="Times New Roman" panose="02020603050405020304" pitchFamily="18" charset="0"/>
                <a:cs typeface="Times New Roman" panose="02020603050405020304" pitchFamily="18" charset="0"/>
              </a:rPr>
              <a:t>‘ Daily Avg. Temperature </a:t>
            </a:r>
            <a:r>
              <a:rPr lang="en-IN" kern="0" dirty="0">
                <a:solidFill>
                  <a:srgbClr val="C00000"/>
                </a:solidFill>
                <a:latin typeface="Baskerville Old Face" panose="02020602080505020303" pitchFamily="18" charset="0"/>
                <a:ea typeface="Times New Roman" panose="02020603050405020304" pitchFamily="18" charset="0"/>
                <a:cs typeface="Times New Roman" panose="02020603050405020304" pitchFamily="18" charset="0"/>
              </a:rPr>
              <a:t>’</a:t>
            </a:r>
          </a:p>
          <a:p>
            <a:pPr marL="0" indent="0">
              <a:buNone/>
            </a:pPr>
            <a:r>
              <a:rPr lang="en-IN"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with </a:t>
            </a:r>
            <a:r>
              <a:rPr lang="en-IN" kern="0" dirty="0">
                <a:solidFill>
                  <a:schemeClr val="accent2">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Heat Map and boxplot</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and visually understand the data.</a:t>
            </a:r>
          </a:p>
          <a:p>
            <a:pPr marL="0" indent="0">
              <a:buFont typeface="Arial" panose="020B0604020202020204" pitchFamily="34" charset="0"/>
              <a:buNone/>
            </a:pPr>
            <a:endParaRPr lang="en-IN" kern="0" dirty="0">
              <a:latin typeface="Baskerville Old Face" panose="02020602080505020303" pitchFamily="18" charset="0"/>
              <a:ea typeface="Times New Roman" panose="02020603050405020304" pitchFamily="18" charset="0"/>
              <a:cs typeface="Times New Roman" panose="02020603050405020304" pitchFamily="18" charset="0"/>
            </a:endParaRPr>
          </a:p>
          <a:p>
            <a:r>
              <a:rPr lang="en-IN" b="1" kern="0" dirty="0">
                <a:solidFill>
                  <a:srgbClr val="C00000"/>
                </a:solidFill>
                <a:latin typeface="Baskerville Old Face" panose="02020602080505020303" pitchFamily="18" charset="0"/>
                <a:ea typeface="Times New Roman" panose="02020603050405020304" pitchFamily="18" charset="0"/>
                <a:cs typeface="Times New Roman" panose="02020603050405020304" pitchFamily="18" charset="0"/>
              </a:rPr>
              <a:t>ARIMA (Auto Regressive Integrated Moving Average)</a:t>
            </a:r>
            <a:r>
              <a:rPr lang="en-IN" kern="0" dirty="0">
                <a:solidFill>
                  <a:srgbClr val="C00000"/>
                </a:solidFill>
                <a:latin typeface="Baskerville Old Face" panose="02020602080505020303" pitchFamily="18" charset="0"/>
                <a:ea typeface="Times New Roman" panose="02020603050405020304" pitchFamily="18" charset="0"/>
                <a:cs typeface="Times New Roman" panose="02020603050405020304" pitchFamily="18" charset="0"/>
              </a:rPr>
              <a:t>: </a:t>
            </a:r>
          </a:p>
          <a:p>
            <a:pPr marL="0" indent="0">
              <a:buNone/>
            </a:pP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This model is commonly used for time series forecasting. It combines the concepts </a:t>
            </a:r>
          </a:p>
          <a:p>
            <a:pPr marL="0" indent="0">
              <a:buNone/>
            </a:pP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of autoregression (AR), Integrated(I), and moving average (MA) to capture different aspects</a:t>
            </a:r>
          </a:p>
          <a:p>
            <a:pPr marL="0" indent="0">
              <a:buNone/>
            </a:pP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of the time series data.</a:t>
            </a:r>
            <a:endParaRPr lang="en-IN" kern="100" dirty="0">
              <a:latin typeface="Baskerville Old Face" panose="02020602080505020303" pitchFamily="18" charset="0"/>
              <a:ea typeface="Calibri" panose="020F0502020204030204" pitchFamily="34" charset="0"/>
              <a:cs typeface="Times New Roman" panose="02020603050405020304" pitchFamily="18" charset="0"/>
            </a:endParaRPr>
          </a:p>
          <a:p>
            <a:pPr marL="0" indent="0">
              <a:lnSpc>
                <a:spcPct val="107000"/>
              </a:lnSpc>
              <a:spcAft>
                <a:spcPts val="1500"/>
              </a:spcAft>
              <a:buFont typeface="Arial" panose="020B0604020202020204" pitchFamily="34" charset="0"/>
              <a:buNone/>
            </a:pP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Fitting an </a:t>
            </a:r>
            <a:r>
              <a:rPr lang="en-IN" kern="0" dirty="0">
                <a:solidFill>
                  <a:srgbClr val="00B0F0"/>
                </a:solidFill>
                <a:latin typeface="Baskerville Old Face" panose="02020602080505020303" pitchFamily="18" charset="0"/>
                <a:ea typeface="Times New Roman" panose="02020603050405020304" pitchFamily="18" charset="0"/>
                <a:cs typeface="Times New Roman" panose="02020603050405020304" pitchFamily="18" charset="0"/>
              </a:rPr>
              <a:t>ARIMA</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model involves selecting the appropriate parameters </a:t>
            </a:r>
            <a:r>
              <a:rPr lang="en-IN" kern="0" dirty="0">
                <a:solidFill>
                  <a:srgbClr val="FF0000"/>
                </a:solidFill>
                <a:latin typeface="Baskerville Old Face" panose="02020602080505020303" pitchFamily="18" charset="0"/>
                <a:ea typeface="Times New Roman" panose="02020603050405020304" pitchFamily="18" charset="0"/>
                <a:cs typeface="Times New Roman" panose="02020603050405020304" pitchFamily="18" charset="0"/>
              </a:rPr>
              <a:t>(p, d, q)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for the autoregressive (AR)(q), differencing (I)(d), and moving average (MA)(p) components of the model. Here's a general outline of how you can fit an ARIMA model:</a:t>
            </a:r>
            <a:endParaRPr lang="en-IN" kern="100" dirty="0">
              <a:latin typeface="Baskerville Old Face" panose="02020602080505020303" pitchFamily="18" charset="0"/>
              <a:ea typeface="Calibri" panose="020F0502020204030204" pitchFamily="34" charset="0"/>
              <a:cs typeface="Times New Roman" panose="02020603050405020304" pitchFamily="18" charset="0"/>
            </a:endParaRPr>
          </a:p>
          <a:p>
            <a:pPr marL="342900" indent="-342900">
              <a:lnSpc>
                <a:spcPct val="107000"/>
              </a:lnSpc>
              <a:spcBef>
                <a:spcPts val="1500"/>
              </a:spcBef>
              <a:spcAft>
                <a:spcPts val="1500"/>
              </a:spcAft>
              <a:buFont typeface="+mj-lt"/>
              <a:buAutoNum type="arabicPeriod"/>
              <a:tabLst>
                <a:tab pos="457200" algn="l"/>
              </a:tabLst>
            </a:pPr>
            <a:r>
              <a:rPr lang="en-IN" b="1"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Visualize the Time Series</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Plot the time series data to understand its patterns, trends, and seasonality.</a:t>
            </a:r>
            <a:endParaRPr lang="en-IN" kern="100" dirty="0">
              <a:latin typeface="Baskerville Old Face" panose="02020602080505020303" pitchFamily="18" charset="0"/>
              <a:ea typeface="Calibri" panose="020F0502020204030204" pitchFamily="34" charset="0"/>
              <a:cs typeface="Times New Roman" panose="02020603050405020304" pitchFamily="18" charset="0"/>
            </a:endParaRPr>
          </a:p>
          <a:p>
            <a:pPr marL="342900" indent="-342900">
              <a:lnSpc>
                <a:spcPct val="107000"/>
              </a:lnSpc>
              <a:spcBef>
                <a:spcPts val="1500"/>
              </a:spcBef>
              <a:spcAft>
                <a:spcPts val="1500"/>
              </a:spcAft>
              <a:buFont typeface="+mj-lt"/>
              <a:buAutoNum type="arabicPeriod"/>
              <a:tabLst>
                <a:tab pos="457200" algn="l"/>
              </a:tabLst>
            </a:pPr>
            <a:r>
              <a:rPr lang="en-IN" b="1"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Find Stationary Series</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ARIMA models require the time series to be stationary, meaning its mean, variance, and autocorrelation structure </a:t>
            </a:r>
            <a:r>
              <a:rPr lang="en-IN" kern="0" dirty="0">
                <a:solidFill>
                  <a:srgbClr val="7030A0"/>
                </a:solidFill>
                <a:latin typeface="Baskerville Old Face" panose="02020602080505020303" pitchFamily="18" charset="0"/>
                <a:ea typeface="Times New Roman" panose="02020603050405020304" pitchFamily="18" charset="0"/>
                <a:cs typeface="Times New Roman" panose="02020603050405020304" pitchFamily="18" charset="0"/>
              </a:rPr>
              <a:t>do not change over time</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If the series is not stationary, it may need to difference it until it becomes stationary.</a:t>
            </a:r>
            <a:endParaRPr lang="en-IN" kern="100" dirty="0">
              <a:latin typeface="Baskerville Old Face" panose="02020602080505020303" pitchFamily="18" charset="0"/>
              <a:ea typeface="Calibri" panose="020F0502020204030204" pitchFamily="34" charset="0"/>
              <a:cs typeface="Times New Roman" panose="02020603050405020304" pitchFamily="18" charset="0"/>
            </a:endParaRPr>
          </a:p>
        </p:txBody>
      </p:sp>
      <p:sp>
        <p:nvSpPr>
          <p:cNvPr id="11" name="Rectangle: Diagonal Corners Rounded 10">
            <a:extLst>
              <a:ext uri="{FF2B5EF4-FFF2-40B4-BE49-F238E27FC236}">
                <a16:creationId xmlns:a16="http://schemas.microsoft.com/office/drawing/2014/main" id="{9385E2F0-EF7D-5B4A-8BEC-4C621554D5CB}"/>
              </a:ext>
            </a:extLst>
          </p:cNvPr>
          <p:cNvSpPr/>
          <p:nvPr/>
        </p:nvSpPr>
        <p:spPr>
          <a:xfrm>
            <a:off x="631084" y="74795"/>
            <a:ext cx="3765134" cy="663707"/>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4000" b="1" dirty="0">
                <a:solidFill>
                  <a:srgbClr val="C00000"/>
                </a:solidFill>
                <a:latin typeface="Arabic Typesetting" panose="03020402040406030203" pitchFamily="66" charset="-78"/>
                <a:cs typeface="Arabic Typesetting" panose="03020402040406030203" pitchFamily="66" charset="-78"/>
              </a:rPr>
              <a:t>Methodology :</a:t>
            </a:r>
            <a:endParaRPr lang="en-IN" sz="1600" b="1" dirty="0">
              <a:solidFill>
                <a:srgbClr val="C00000"/>
              </a:solidFill>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50336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watch with time motion blur">
            <a:extLst>
              <a:ext uri="{FF2B5EF4-FFF2-40B4-BE49-F238E27FC236}">
                <a16:creationId xmlns:a16="http://schemas.microsoft.com/office/drawing/2014/main" id="{710A2DEB-9BB3-E84A-F06C-A8D98D2CB672}"/>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7374193" y="0"/>
            <a:ext cx="4699819" cy="6858000"/>
          </a:xfrm>
          <a:prstGeom prst="rect">
            <a:avLst/>
          </a:prstGeom>
          <a:ln>
            <a:noFill/>
          </a:ln>
          <a:effectLst>
            <a:softEdge rad="112500"/>
          </a:effectLst>
        </p:spPr>
      </p:pic>
      <p:sp>
        <p:nvSpPr>
          <p:cNvPr id="5" name="Content Placeholder 2">
            <a:extLst>
              <a:ext uri="{FF2B5EF4-FFF2-40B4-BE49-F238E27FC236}">
                <a16:creationId xmlns:a16="http://schemas.microsoft.com/office/drawing/2014/main" id="{F5AAEA31-E53D-1113-E26D-4FFC7A79A8A3}"/>
              </a:ext>
            </a:extLst>
          </p:cNvPr>
          <p:cNvSpPr txBox="1">
            <a:spLocks/>
          </p:cNvSpPr>
          <p:nvPr/>
        </p:nvSpPr>
        <p:spPr>
          <a:xfrm>
            <a:off x="235974" y="228600"/>
            <a:ext cx="11425084" cy="64007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1500"/>
              </a:spcBef>
              <a:spcAft>
                <a:spcPts val="1500"/>
              </a:spcAft>
              <a:buFont typeface="Arial" panose="020B0604020202020204" pitchFamily="34" charset="0"/>
              <a:buNone/>
              <a:tabLst>
                <a:tab pos="457200" algn="l"/>
              </a:tabLst>
            </a:pPr>
            <a:r>
              <a:rPr lang="en-IN" b="1"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3. Identify Parameters</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Use </a:t>
            </a:r>
            <a:r>
              <a:rPr lang="en-IN"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autocorrelation function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(ACF) and </a:t>
            </a:r>
            <a:r>
              <a:rPr lang="en-IN"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partial autocorrelation function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(PACF) plots to identify potential values of </a:t>
            </a:r>
            <a:r>
              <a:rPr lang="en-IN"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q and p.                                    </a:t>
            </a:r>
          </a:p>
          <a:p>
            <a:pPr marL="0" indent="0">
              <a:lnSpc>
                <a:spcPct val="107000"/>
              </a:lnSpc>
              <a:spcBef>
                <a:spcPts val="1500"/>
              </a:spcBef>
              <a:spcAft>
                <a:spcPts val="1500"/>
              </a:spcAft>
              <a:buFont typeface="Arial" panose="020B0604020202020204" pitchFamily="34" charset="0"/>
              <a:buNone/>
              <a:tabLst>
                <a:tab pos="457200" algn="l"/>
              </a:tabLst>
            </a:pPr>
            <a:r>
              <a:rPr lang="en-IN" kern="0" dirty="0">
                <a:solidFill>
                  <a:schemeClr val="accent2">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The ACF plot shows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the correlation between a series and its </a:t>
            </a:r>
            <a:r>
              <a:rPr lang="en-IN"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lagged values</a:t>
            </a:r>
            <a:r>
              <a:rPr lang="en-IN" b="1"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a:t>
            </a:r>
            <a:r>
              <a:rPr lang="en-IN" b="1" kern="0" dirty="0">
                <a:solidFill>
                  <a:srgbClr val="FFFF00"/>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while </a:t>
            </a:r>
            <a:r>
              <a:rPr lang="en-IN" kern="0" dirty="0">
                <a:solidFill>
                  <a:schemeClr val="accent2">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the PACF plot shows the correlation between a series</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and              	                         </a:t>
            </a:r>
            <a:r>
              <a:rPr lang="en-IN" kern="0" dirty="0">
                <a:solidFill>
                  <a:schemeClr val="accent2"/>
                </a:solidFill>
                <a:latin typeface="Baskerville Old Face" panose="02020602080505020303" pitchFamily="18" charset="0"/>
                <a:ea typeface="Times New Roman" panose="02020603050405020304" pitchFamily="18" charset="0"/>
                <a:cs typeface="Times New Roman" panose="02020603050405020304" pitchFamily="18" charset="0"/>
              </a:rPr>
              <a:t>its lagged values,</a:t>
            </a:r>
            <a:r>
              <a:rPr lang="en-IN" kern="0" dirty="0">
                <a:solidFill>
                  <a:srgbClr val="FFFF00"/>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excluding the effects of intervening lags.</a:t>
            </a:r>
          </a:p>
          <a:p>
            <a:pPr marL="0" indent="0">
              <a:lnSpc>
                <a:spcPct val="107000"/>
              </a:lnSpc>
              <a:spcBef>
                <a:spcPts val="1500"/>
              </a:spcBef>
              <a:spcAft>
                <a:spcPts val="1500"/>
              </a:spcAft>
              <a:buFont typeface="Arial" panose="020B0604020202020204" pitchFamily="34" charset="0"/>
              <a:buNone/>
              <a:tabLst>
                <a:tab pos="457200" algn="l"/>
              </a:tabLst>
            </a:pPr>
            <a:r>
              <a:rPr lang="en-IN" b="1"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4. Fit the Model</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Use the identified values of p, d, and q to 				 fit the ARIMA model to the data. This can be done using software  			           R's ‘</a:t>
            </a:r>
            <a:r>
              <a:rPr lang="en-IN" b="1" kern="0" dirty="0">
                <a:latin typeface="Baskerville Old Face" panose="02020602080505020303" pitchFamily="18" charset="0"/>
                <a:ea typeface="Times New Roman" panose="02020603050405020304" pitchFamily="18" charset="0"/>
                <a:cs typeface="Courier New" panose="02070309020205020404" pitchFamily="49" charset="0"/>
              </a:rPr>
              <a:t>forecast’</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 package. </a:t>
            </a:r>
          </a:p>
          <a:p>
            <a:pPr marL="0" indent="0">
              <a:lnSpc>
                <a:spcPct val="107000"/>
              </a:lnSpc>
              <a:spcBef>
                <a:spcPts val="1500"/>
              </a:spcBef>
              <a:spcAft>
                <a:spcPts val="1500"/>
              </a:spcAft>
              <a:buFont typeface="Arial" panose="020B0604020202020204" pitchFamily="34" charset="0"/>
              <a:buNone/>
              <a:tabLst>
                <a:tab pos="457200" algn="l"/>
              </a:tabLst>
            </a:pPr>
            <a:r>
              <a:rPr lang="en-IN" b="1"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5. Evaluate the Model</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Use diagnostic tools like residual plots, 			        ACF plots of residuals, and statistical tests to evaluate the fit of the model.                      Adjust the model if necessary.</a:t>
            </a:r>
            <a:endParaRPr lang="en-IN" kern="100" dirty="0">
              <a:latin typeface="Baskerville Old Face" panose="02020602080505020303" pitchFamily="18" charset="0"/>
              <a:ea typeface="Calibri" panose="020F0502020204030204" pitchFamily="34" charset="0"/>
              <a:cs typeface="Times New Roman" panose="02020603050405020304" pitchFamily="18" charset="0"/>
            </a:endParaRPr>
          </a:p>
          <a:p>
            <a:pPr marL="0" indent="0">
              <a:lnSpc>
                <a:spcPct val="107000"/>
              </a:lnSpc>
              <a:spcBef>
                <a:spcPts val="1500"/>
              </a:spcBef>
              <a:spcAft>
                <a:spcPts val="1500"/>
              </a:spcAft>
              <a:buFont typeface="Arial" panose="020B0604020202020204" pitchFamily="34" charset="0"/>
              <a:buNone/>
              <a:tabLst>
                <a:tab pos="457200" algn="l"/>
              </a:tabLst>
            </a:pPr>
            <a:r>
              <a:rPr lang="en-IN" b="1"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6. Forecast</a:t>
            </a:r>
            <a:r>
              <a:rPr lang="en-IN" kern="0" dirty="0">
                <a:solidFill>
                  <a:schemeClr val="accent1">
                    <a:lumMod val="75000"/>
                  </a:schemeClr>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IN" kern="0" dirty="0">
                <a:latin typeface="Baskerville Old Face" panose="02020602080505020303" pitchFamily="18" charset="0"/>
                <a:ea typeface="Times New Roman" panose="02020603050405020304" pitchFamily="18" charset="0"/>
                <a:cs typeface="Times New Roman" panose="02020603050405020304" pitchFamily="18" charset="0"/>
              </a:rPr>
              <a:t>Once we have a satisfactory data and model, we can use it to                       forecast future values of the time series.</a:t>
            </a:r>
            <a:endParaRPr lang="en-IN" kern="100" dirty="0">
              <a:latin typeface="Baskerville Old Face" panose="020206020805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1477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9F4903-F859-4CF4-0A9B-A5D5F55B9523}"/>
              </a:ext>
            </a:extLst>
          </p:cNvPr>
          <p:cNvSpPr txBox="1"/>
          <p:nvPr/>
        </p:nvSpPr>
        <p:spPr>
          <a:xfrm>
            <a:off x="6371304" y="5304134"/>
            <a:ext cx="4719484" cy="307777"/>
          </a:xfrm>
          <a:prstGeom prst="rect">
            <a:avLst/>
          </a:prstGeom>
          <a:noFill/>
        </p:spPr>
        <p:txBody>
          <a:bodyPr wrap="square" rtlCol="0">
            <a:spAutoFit/>
          </a:bodyPr>
          <a:lstStyle/>
          <a:p>
            <a:r>
              <a:rPr lang="en-US" sz="1400" b="1" dirty="0">
                <a:solidFill>
                  <a:schemeClr val="accent1">
                    <a:lumMod val="50000"/>
                  </a:schemeClr>
                </a:solidFill>
                <a:latin typeface="Baskerville Old Face" panose="02020602080505020303" pitchFamily="18" charset="0"/>
              </a:rPr>
              <a:t>Heat Map of Daily Average Temperature (</a:t>
            </a:r>
            <a:r>
              <a:rPr lang="en-IN" sz="1400" b="1" kern="0" dirty="0">
                <a:solidFill>
                  <a:schemeClr val="accent1">
                    <a:lumMod val="50000"/>
                  </a:schemeClr>
                </a:solidFill>
                <a:effectLst/>
                <a:latin typeface="Baskerville Old Face" panose="02020602080505020303" pitchFamily="18" charset="0"/>
                <a:ea typeface="Times New Roman" panose="02020603050405020304" pitchFamily="18" charset="0"/>
                <a:cs typeface="Arabic Typesetting" panose="03020402040406030203" pitchFamily="66" charset="-78"/>
              </a:rPr>
              <a:t>°F ) in New Delhi</a:t>
            </a:r>
            <a:endParaRPr lang="en-IN" sz="1400" b="1" dirty="0">
              <a:solidFill>
                <a:schemeClr val="accent1">
                  <a:lumMod val="50000"/>
                </a:schemeClr>
              </a:solidFill>
              <a:latin typeface="Baskerville Old Face" panose="02020602080505020303" pitchFamily="18" charset="0"/>
            </a:endParaRPr>
          </a:p>
        </p:txBody>
      </p:sp>
      <p:sp>
        <p:nvSpPr>
          <p:cNvPr id="2" name="Rectangle: Diagonal Corners Rounded 1">
            <a:extLst>
              <a:ext uri="{FF2B5EF4-FFF2-40B4-BE49-F238E27FC236}">
                <a16:creationId xmlns:a16="http://schemas.microsoft.com/office/drawing/2014/main" id="{85F2EA55-2B78-BAA2-3F58-405A686404D1}"/>
              </a:ext>
            </a:extLst>
          </p:cNvPr>
          <p:cNvSpPr/>
          <p:nvPr/>
        </p:nvSpPr>
        <p:spPr>
          <a:xfrm>
            <a:off x="509154" y="187036"/>
            <a:ext cx="4266419" cy="872837"/>
          </a:xfrm>
          <a:prstGeom prst="round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1" dirty="0">
                <a:solidFill>
                  <a:srgbClr val="C00000"/>
                </a:solidFill>
                <a:effectLst/>
                <a:latin typeface="Arabic Typesetting" panose="03020402040406030203" pitchFamily="66" charset="-78"/>
                <a:ea typeface="Times New Roman" panose="02020603050405020304" pitchFamily="18" charset="0"/>
                <a:cs typeface="Arabic Typesetting" panose="03020402040406030203" pitchFamily="66" charset="-78"/>
              </a:rPr>
              <a:t>Graphical representations : </a:t>
            </a:r>
            <a:endParaRPr lang="en-IN" sz="4000" b="1" dirty="0">
              <a:solidFill>
                <a:srgbClr val="C00000"/>
              </a:solidFill>
            </a:endParaRPr>
          </a:p>
        </p:txBody>
      </p:sp>
      <p:pic>
        <p:nvPicPr>
          <p:cNvPr id="8" name="Content Placeholder 3">
            <a:extLst>
              <a:ext uri="{FF2B5EF4-FFF2-40B4-BE49-F238E27FC236}">
                <a16:creationId xmlns:a16="http://schemas.microsoft.com/office/drawing/2014/main" id="{E9E8DED3-1F3A-00DF-0AF6-55188796D57A}"/>
              </a:ext>
            </a:extLst>
          </p:cNvPr>
          <p:cNvPicPr>
            <a:picLocks noGrp="1" noChangeAspect="1"/>
          </p:cNvPicPr>
          <p:nvPr>
            <p:ph idx="1"/>
          </p:nvPr>
        </p:nvPicPr>
        <p:blipFill>
          <a:blip r:embed="rId2"/>
          <a:stretch>
            <a:fillRect/>
          </a:stretch>
        </p:blipFill>
        <p:spPr>
          <a:xfrm>
            <a:off x="5050875" y="940736"/>
            <a:ext cx="6806753" cy="4212564"/>
          </a:xfrm>
          <a:prstGeom prst="rect">
            <a:avLst/>
          </a:prstGeom>
          <a:ln>
            <a:solidFill>
              <a:schemeClr val="tx1">
                <a:lumMod val="50000"/>
                <a:lumOff val="50000"/>
              </a:schemeClr>
            </a:solidFill>
          </a:ln>
        </p:spPr>
      </p:pic>
      <p:sp>
        <p:nvSpPr>
          <p:cNvPr id="3" name="TextBox 2">
            <a:extLst>
              <a:ext uri="{FF2B5EF4-FFF2-40B4-BE49-F238E27FC236}">
                <a16:creationId xmlns:a16="http://schemas.microsoft.com/office/drawing/2014/main" id="{8BF37FCC-C684-64D0-DC6D-A09EC0B35ABF}"/>
              </a:ext>
            </a:extLst>
          </p:cNvPr>
          <p:cNvSpPr txBox="1"/>
          <p:nvPr/>
        </p:nvSpPr>
        <p:spPr>
          <a:xfrm>
            <a:off x="334372" y="1210706"/>
            <a:ext cx="4625890" cy="4401205"/>
          </a:xfrm>
          <a:prstGeom prst="rect">
            <a:avLst/>
          </a:prstGeom>
          <a:noFill/>
        </p:spPr>
        <p:txBody>
          <a:bodyPr wrap="square" rtlCol="0">
            <a:spAutoFit/>
          </a:bodyPr>
          <a:lstStyle/>
          <a:p>
            <a:r>
              <a:rPr lang="en-US" sz="2800" b="1" dirty="0">
                <a:solidFill>
                  <a:srgbClr val="C00000"/>
                </a:solidFill>
                <a:latin typeface="Arabic Typesetting" panose="03020402040406030203" pitchFamily="66" charset="-78"/>
                <a:ea typeface="Calibri" panose="020F0502020204030204" pitchFamily="34" charset="0"/>
              </a:rPr>
              <a:t>(</a:t>
            </a:r>
            <a:r>
              <a:rPr lang="en-US" sz="2800" b="1" dirty="0" err="1">
                <a:solidFill>
                  <a:srgbClr val="C00000"/>
                </a:solidFill>
                <a:latin typeface="Arabic Typesetting" panose="03020402040406030203" pitchFamily="66" charset="-78"/>
                <a:ea typeface="Calibri" panose="020F0502020204030204" pitchFamily="34" charset="0"/>
              </a:rPr>
              <a:t>i</a:t>
            </a:r>
            <a:r>
              <a:rPr lang="en-US" sz="2800" b="1" dirty="0">
                <a:solidFill>
                  <a:srgbClr val="C00000"/>
                </a:solidFill>
                <a:latin typeface="Arabic Typesetting" panose="03020402040406030203" pitchFamily="66" charset="-78"/>
                <a:ea typeface="Calibri" panose="020F0502020204030204" pitchFamily="34" charset="0"/>
              </a:rPr>
              <a:t>) Heat-Map: </a:t>
            </a:r>
          </a:p>
          <a:p>
            <a:r>
              <a:rPr lang="en-US" sz="2800" dirty="0">
                <a:solidFill>
                  <a:srgbClr val="0D0D0D"/>
                </a:solidFill>
                <a:latin typeface="Arabic Typesetting" panose="03020402040406030203" pitchFamily="66" charset="-78"/>
                <a:ea typeface="Calibri" panose="020F0502020204030204" pitchFamily="34" charset="0"/>
              </a:rPr>
              <a:t>The </a:t>
            </a:r>
            <a:r>
              <a:rPr lang="en-US" sz="2800" dirty="0">
                <a:solidFill>
                  <a:srgbClr val="0D0D0D"/>
                </a:solidFill>
                <a:effectLst/>
                <a:latin typeface="Arabic Typesetting" panose="03020402040406030203" pitchFamily="66" charset="-78"/>
                <a:ea typeface="Calibri" panose="020F0502020204030204" pitchFamily="34" charset="0"/>
              </a:rPr>
              <a:t>heatmap of daily average temperature visually represents temperature variations across a geographic area over a specific time period(years). It uses color gradients to show different temperature ranges, with warmer temperatures depicted in shades of red (&gt;100)or orange(&gt;80), and cooler temperatures in shades of blue(&lt;60) or green(&gt;60).</a:t>
            </a:r>
            <a:endParaRPr lang="en-IN" sz="2800" dirty="0"/>
          </a:p>
        </p:txBody>
      </p:sp>
      <p:sp>
        <p:nvSpPr>
          <p:cNvPr id="4" name="TextBox 3">
            <a:extLst>
              <a:ext uri="{FF2B5EF4-FFF2-40B4-BE49-F238E27FC236}">
                <a16:creationId xmlns:a16="http://schemas.microsoft.com/office/drawing/2014/main" id="{89A7F82F-673C-9F5A-0781-B119CE87387F}"/>
              </a:ext>
            </a:extLst>
          </p:cNvPr>
          <p:cNvSpPr txBox="1"/>
          <p:nvPr/>
        </p:nvSpPr>
        <p:spPr>
          <a:xfrm>
            <a:off x="609599" y="5808911"/>
            <a:ext cx="10835149" cy="707886"/>
          </a:xfrm>
          <a:prstGeom prst="rect">
            <a:avLst/>
          </a:prstGeom>
          <a:noFill/>
          <a:ln>
            <a:solidFill>
              <a:schemeClr val="bg2">
                <a:lumMod val="90000"/>
              </a:schemeClr>
            </a:solidFill>
          </a:ln>
        </p:spPr>
        <p:txBody>
          <a:bodyPr wrap="square" rtlCol="0">
            <a:spAutoFit/>
          </a:bodyPr>
          <a:lstStyle/>
          <a:p>
            <a:r>
              <a:rPr lang="en-IN" sz="2000" b="1" kern="100" dirty="0">
                <a:solidFill>
                  <a:srgbClr val="C00000"/>
                </a:solidFill>
                <a:latin typeface="Aptos Display" panose="020B0004020202020204" pitchFamily="34" charset="0"/>
                <a:ea typeface="Calibri" panose="020F0502020204030204" pitchFamily="34" charset="0"/>
                <a:cs typeface="Times New Roman" panose="02020603050405020304" pitchFamily="18" charset="0"/>
              </a:rPr>
              <a:t>Conclusion:</a:t>
            </a:r>
            <a:r>
              <a:rPr lang="en-IN" sz="2000" b="1" kern="100" dirty="0">
                <a:solidFill>
                  <a:srgbClr val="C00000"/>
                </a:solidFill>
                <a:effectLst/>
                <a:latin typeface="Aptos Display" panose="020B0004020202020204" pitchFamily="34" charset="0"/>
                <a:ea typeface="Calibri" panose="020F0502020204030204" pitchFamily="34" charset="0"/>
                <a:cs typeface="Times New Roman" panose="02020603050405020304" pitchFamily="18" charset="0"/>
              </a:rPr>
              <a:t> </a:t>
            </a:r>
            <a:r>
              <a:rPr lang="en-IN" sz="2000" kern="100" dirty="0">
                <a:effectLst/>
                <a:latin typeface="Aptos Display" panose="020B0004020202020204" pitchFamily="34" charset="0"/>
                <a:ea typeface="Calibri" panose="020F0502020204030204" pitchFamily="34" charset="0"/>
                <a:cs typeface="Times New Roman" panose="02020603050405020304" pitchFamily="18" charset="0"/>
              </a:rPr>
              <a:t>Heatmap shows the same seasonality i.e. Temperatures are higher in the summer  (although it seems the max. temperature is reached around </a:t>
            </a:r>
            <a:r>
              <a:rPr lang="en-IN" sz="2000" kern="100" dirty="0">
                <a:solidFill>
                  <a:srgbClr val="ED7D31"/>
                </a:solidFill>
                <a:effectLst/>
                <a:latin typeface="Aptos Display" panose="020B0004020202020204" pitchFamily="34" charset="0"/>
                <a:ea typeface="Calibri" panose="020F0502020204030204" pitchFamily="34" charset="0"/>
                <a:cs typeface="Times New Roman" panose="02020603050405020304" pitchFamily="18" charset="0"/>
              </a:rPr>
              <a:t>May/June</a:t>
            </a:r>
            <a:r>
              <a:rPr lang="en-IN" sz="2000" kern="100" dirty="0">
                <a:effectLst/>
                <a:latin typeface="Aptos Display" panose="020B0004020202020204" pitchFamily="34" charset="0"/>
                <a:ea typeface="Calibri" panose="020F0502020204030204" pitchFamily="34" charset="0"/>
                <a:cs typeface="Times New Roman" panose="02020603050405020304" pitchFamily="18" charset="0"/>
              </a:rPr>
              <a:t>)of every year from 2010 to 2023.</a:t>
            </a:r>
          </a:p>
        </p:txBody>
      </p:sp>
    </p:spTree>
    <p:extLst>
      <p:ext uri="{BB962C8B-B14F-4D97-AF65-F5344CB8AC3E}">
        <p14:creationId xmlns:p14="http://schemas.microsoft.com/office/powerpoint/2010/main" val="2632547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81AEE5-0106-7BA3-E02E-D61B2029DE1C}"/>
              </a:ext>
            </a:extLst>
          </p:cNvPr>
          <p:cNvSpPr txBox="1"/>
          <p:nvPr/>
        </p:nvSpPr>
        <p:spPr>
          <a:xfrm>
            <a:off x="1608437" y="5408767"/>
            <a:ext cx="5004620" cy="338554"/>
          </a:xfrm>
          <a:prstGeom prst="rect">
            <a:avLst/>
          </a:prstGeom>
          <a:noFill/>
        </p:spPr>
        <p:txBody>
          <a:bodyPr wrap="square" rtlCol="0">
            <a:spAutoFit/>
          </a:bodyPr>
          <a:lstStyle/>
          <a:p>
            <a:r>
              <a:rPr lang="en-US" sz="1600" b="1" dirty="0">
                <a:solidFill>
                  <a:schemeClr val="accent1">
                    <a:lumMod val="50000"/>
                  </a:schemeClr>
                </a:solidFill>
                <a:latin typeface="Baskerville Old Face" panose="02020602080505020303" pitchFamily="18" charset="0"/>
              </a:rPr>
              <a:t>Box Plot of Daily Average Temperature</a:t>
            </a:r>
            <a:r>
              <a:rPr lang="en-IN" sz="1600" kern="0" dirty="0">
                <a:solidFill>
                  <a:srgbClr val="3C4043"/>
                </a:solidFill>
                <a:effectLst/>
                <a:latin typeface="Baskerville Old Face" panose="02020602080505020303" pitchFamily="18" charset="0"/>
                <a:ea typeface="Times New Roman" panose="02020603050405020304" pitchFamily="18" charset="0"/>
                <a:cs typeface="Arabic Typesetting" panose="03020402040406030203" pitchFamily="66" charset="-78"/>
              </a:rPr>
              <a:t> </a:t>
            </a:r>
            <a:r>
              <a:rPr lang="en-IN" sz="1600" b="1" kern="0" dirty="0">
                <a:solidFill>
                  <a:schemeClr val="accent1">
                    <a:lumMod val="50000"/>
                  </a:schemeClr>
                </a:solidFill>
                <a:effectLst/>
                <a:latin typeface="Baskerville Old Face" panose="02020602080505020303" pitchFamily="18" charset="0"/>
                <a:ea typeface="Times New Roman" panose="02020603050405020304" pitchFamily="18" charset="0"/>
                <a:cs typeface="Arabic Typesetting" panose="03020402040406030203" pitchFamily="66" charset="-78"/>
              </a:rPr>
              <a:t>(°F)</a:t>
            </a:r>
            <a:r>
              <a:rPr lang="en-US" sz="1600" b="1" dirty="0">
                <a:solidFill>
                  <a:schemeClr val="accent1">
                    <a:lumMod val="50000"/>
                  </a:schemeClr>
                </a:solidFill>
                <a:latin typeface="Baskerville Old Face" panose="02020602080505020303" pitchFamily="18" charset="0"/>
              </a:rPr>
              <a:t> of New Delhi</a:t>
            </a:r>
            <a:endParaRPr lang="en-IN" sz="1600" b="1" dirty="0">
              <a:solidFill>
                <a:schemeClr val="accent1">
                  <a:lumMod val="50000"/>
                </a:schemeClr>
              </a:solidFill>
              <a:latin typeface="Baskerville Old Face" panose="02020602080505020303" pitchFamily="18" charset="0"/>
            </a:endParaRPr>
          </a:p>
        </p:txBody>
      </p:sp>
      <p:pic>
        <p:nvPicPr>
          <p:cNvPr id="7" name="Content Placeholder 3">
            <a:extLst>
              <a:ext uri="{FF2B5EF4-FFF2-40B4-BE49-F238E27FC236}">
                <a16:creationId xmlns:a16="http://schemas.microsoft.com/office/drawing/2014/main" id="{7A8D789A-5689-1D8F-7521-4CF3DAE500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169" y="480176"/>
            <a:ext cx="8667869" cy="4858740"/>
          </a:xfrm>
          <a:prstGeom prst="rect">
            <a:avLst/>
          </a:prstGeom>
          <a:noFill/>
          <a:ln>
            <a:solidFill>
              <a:schemeClr val="tx1">
                <a:lumMod val="50000"/>
                <a:lumOff val="50000"/>
              </a:schemeClr>
            </a:solidFill>
          </a:ln>
        </p:spPr>
      </p:pic>
      <p:sp>
        <p:nvSpPr>
          <p:cNvPr id="3" name="TextBox 2">
            <a:extLst>
              <a:ext uri="{FF2B5EF4-FFF2-40B4-BE49-F238E27FC236}">
                <a16:creationId xmlns:a16="http://schemas.microsoft.com/office/drawing/2014/main" id="{488E30BA-0059-3782-9965-BC58F01A1B07}"/>
              </a:ext>
            </a:extLst>
          </p:cNvPr>
          <p:cNvSpPr txBox="1"/>
          <p:nvPr/>
        </p:nvSpPr>
        <p:spPr>
          <a:xfrm>
            <a:off x="8878529" y="302811"/>
            <a:ext cx="3028336" cy="5632311"/>
          </a:xfrm>
          <a:prstGeom prst="rect">
            <a:avLst/>
          </a:prstGeom>
          <a:noFill/>
        </p:spPr>
        <p:txBody>
          <a:bodyPr wrap="square" rtlCol="0">
            <a:spAutoFit/>
          </a:bodyPr>
          <a:lstStyle/>
          <a:p>
            <a:r>
              <a:rPr lang="en-US" sz="2400" dirty="0">
                <a:solidFill>
                  <a:srgbClr val="C00000"/>
                </a:solidFill>
                <a:effectLst/>
                <a:latin typeface="Bodoni MT Condensed" panose="02070606080606020203" pitchFamily="18" charset="0"/>
                <a:ea typeface="Calibri" panose="020F0502020204030204" pitchFamily="34" charset="0"/>
                <a:cs typeface="Times New Roman" panose="02020603050405020304" pitchFamily="18" charset="0"/>
              </a:rPr>
              <a:t>(ii) Box Plot (daily</a:t>
            </a:r>
            <a:r>
              <a:rPr lang="en-US" sz="2400" dirty="0">
                <a:solidFill>
                  <a:srgbClr val="C00000"/>
                </a:solidFill>
                <a:latin typeface="Bodoni MT Condensed" panose="02070606080606020203" pitchFamily="18" charset="0"/>
                <a:ea typeface="Calibri" panose="020F0502020204030204" pitchFamily="34" charset="0"/>
                <a:cs typeface="Times New Roman" panose="02020603050405020304" pitchFamily="18" charset="0"/>
              </a:rPr>
              <a:t> a</a:t>
            </a:r>
            <a:r>
              <a:rPr lang="en-US" sz="2400" dirty="0">
                <a:solidFill>
                  <a:srgbClr val="C00000"/>
                </a:solidFill>
                <a:effectLst/>
                <a:latin typeface="Bodoni MT Condensed" panose="02070606080606020203" pitchFamily="18" charset="0"/>
                <a:ea typeface="Calibri" panose="020F0502020204030204" pitchFamily="34" charset="0"/>
                <a:cs typeface="Times New Roman" panose="02020603050405020304" pitchFamily="18" charset="0"/>
              </a:rPr>
              <a:t>verage temperature): </a:t>
            </a:r>
          </a:p>
          <a:p>
            <a:r>
              <a:rPr lang="en-US" sz="2400" dirty="0">
                <a:effectLst/>
                <a:latin typeface="Arabic Typesetting" panose="03020402040406030203" pitchFamily="66" charset="-78"/>
                <a:ea typeface="Calibri" panose="020F0502020204030204" pitchFamily="34" charset="0"/>
              </a:rPr>
              <a:t> </a:t>
            </a:r>
            <a:r>
              <a:rPr lang="en-US" sz="2400" dirty="0">
                <a:latin typeface="Arabic Typesetting" panose="03020402040406030203" pitchFamily="66" charset="-78"/>
                <a:ea typeface="Calibri" panose="020F0502020204030204" pitchFamily="34" charset="0"/>
              </a:rPr>
              <a:t>B</a:t>
            </a:r>
            <a:r>
              <a:rPr lang="en-US" sz="2400" dirty="0">
                <a:effectLst/>
                <a:latin typeface="Arabic Typesetting" panose="03020402040406030203" pitchFamily="66" charset="-78"/>
                <a:ea typeface="Calibri" panose="020F0502020204030204" pitchFamily="34" charset="0"/>
              </a:rPr>
              <a:t>oxplot is a graphical summary of the distribution of a dataset(daily avg. temp) over time(years).</a:t>
            </a:r>
          </a:p>
          <a:p>
            <a:r>
              <a:rPr lang="en-US" sz="2400" dirty="0">
                <a:effectLst/>
                <a:latin typeface="Arabic Typesetting" panose="03020402040406030203" pitchFamily="66" charset="-78"/>
                <a:ea typeface="Calibri" panose="020F0502020204030204" pitchFamily="34" charset="0"/>
              </a:rPr>
              <a:t> It displays key statistical measures such as the </a:t>
            </a:r>
            <a:r>
              <a:rPr lang="en-US" sz="2400" dirty="0">
                <a:solidFill>
                  <a:schemeClr val="accent1">
                    <a:lumMod val="75000"/>
                  </a:schemeClr>
                </a:solidFill>
                <a:effectLst/>
                <a:latin typeface="Arabic Typesetting" panose="03020402040406030203" pitchFamily="66" charset="-78"/>
                <a:ea typeface="Calibri" panose="020F0502020204030204" pitchFamily="34" charset="0"/>
              </a:rPr>
              <a:t>median, quartiles, and potential outliers </a:t>
            </a:r>
            <a:r>
              <a:rPr lang="en-US" sz="2400" dirty="0">
                <a:effectLst/>
                <a:latin typeface="Arabic Typesetting" panose="03020402040406030203" pitchFamily="66" charset="-78"/>
                <a:ea typeface="Calibri" panose="020F0502020204030204" pitchFamily="34" charset="0"/>
              </a:rPr>
              <a:t>in a compact format. The plot </a:t>
            </a:r>
            <a:r>
              <a:rPr lang="en-US" sz="2400" dirty="0">
                <a:solidFill>
                  <a:schemeClr val="accent1">
                    <a:lumMod val="75000"/>
                  </a:schemeClr>
                </a:solidFill>
                <a:effectLst/>
                <a:latin typeface="Arabic Typesetting" panose="03020402040406030203" pitchFamily="66" charset="-78"/>
                <a:ea typeface="Calibri" panose="020F0502020204030204" pitchFamily="34" charset="0"/>
              </a:rPr>
              <a:t>consists of a box, which represents the interquartile range (IQR)</a:t>
            </a:r>
            <a:r>
              <a:rPr lang="en-US" sz="2400" dirty="0">
                <a:effectLst/>
                <a:latin typeface="Arabic Typesetting" panose="03020402040406030203" pitchFamily="66" charset="-78"/>
                <a:ea typeface="Calibri" panose="020F0502020204030204" pitchFamily="34" charset="0"/>
              </a:rPr>
              <a:t> where </a:t>
            </a:r>
            <a:r>
              <a:rPr lang="en-US" sz="2400" dirty="0">
                <a:solidFill>
                  <a:schemeClr val="accent2">
                    <a:lumMod val="75000"/>
                  </a:schemeClr>
                </a:solidFill>
                <a:effectLst/>
                <a:latin typeface="Arabic Typesetting" panose="03020402040406030203" pitchFamily="66" charset="-78"/>
                <a:ea typeface="Calibri" panose="020F0502020204030204" pitchFamily="34" charset="0"/>
              </a:rPr>
              <a:t>the middle 50% of the data lies</a:t>
            </a:r>
            <a:r>
              <a:rPr lang="en-US" sz="2400" dirty="0">
                <a:effectLst/>
                <a:latin typeface="Arabic Typesetting" panose="03020402040406030203" pitchFamily="66" charset="-78"/>
                <a:ea typeface="Calibri" panose="020F0502020204030204" pitchFamily="34" charset="0"/>
              </a:rPr>
              <a:t>, with a line </a:t>
            </a:r>
            <a:r>
              <a:rPr lang="en-US" sz="2400" dirty="0">
                <a:solidFill>
                  <a:schemeClr val="accent2">
                    <a:lumMod val="75000"/>
                  </a:schemeClr>
                </a:solidFill>
                <a:effectLst/>
                <a:latin typeface="Arabic Typesetting" panose="03020402040406030203" pitchFamily="66" charset="-78"/>
                <a:ea typeface="Calibri" panose="020F0502020204030204" pitchFamily="34" charset="0"/>
              </a:rPr>
              <a:t>inside marking the median</a:t>
            </a:r>
            <a:r>
              <a:rPr lang="en-US" sz="2400" dirty="0">
                <a:effectLst/>
                <a:latin typeface="Arabic Typesetting" panose="03020402040406030203" pitchFamily="66" charset="-78"/>
                <a:ea typeface="Calibri" panose="020F0502020204030204" pitchFamily="34" charset="0"/>
              </a:rPr>
              <a:t>. </a:t>
            </a:r>
            <a:endParaRPr lang="en-IN" sz="2400" dirty="0"/>
          </a:p>
        </p:txBody>
      </p:sp>
      <p:pic>
        <p:nvPicPr>
          <p:cNvPr id="4" name="Picture 3">
            <a:extLst>
              <a:ext uri="{FF2B5EF4-FFF2-40B4-BE49-F238E27FC236}">
                <a16:creationId xmlns:a16="http://schemas.microsoft.com/office/drawing/2014/main" id="{CB02FEF9-9B54-FD75-FF4C-3E22231DFF9F}"/>
              </a:ext>
            </a:extLst>
          </p:cNvPr>
          <p:cNvPicPr>
            <a:picLocks noChangeAspect="1"/>
          </p:cNvPicPr>
          <p:nvPr/>
        </p:nvPicPr>
        <p:blipFill rotWithShape="1">
          <a:blip r:embed="rId3">
            <a:extLst>
              <a:ext uri="{28A0092B-C50C-407E-A947-70E740481C1C}">
                <a14:useLocalDpi xmlns:a14="http://schemas.microsoft.com/office/drawing/2010/main" val="0"/>
              </a:ext>
            </a:extLst>
          </a:blip>
          <a:srcRect l="-2243" r="14626"/>
          <a:stretch/>
        </p:blipFill>
        <p:spPr bwMode="auto">
          <a:xfrm>
            <a:off x="7187381" y="4134247"/>
            <a:ext cx="1425678" cy="944286"/>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A51CA50-6E76-B14D-CA1E-5FF5466069E4}"/>
              </a:ext>
            </a:extLst>
          </p:cNvPr>
          <p:cNvSpPr txBox="1"/>
          <p:nvPr/>
        </p:nvSpPr>
        <p:spPr>
          <a:xfrm>
            <a:off x="540774" y="5928852"/>
            <a:ext cx="10903974" cy="707886"/>
          </a:xfrm>
          <a:prstGeom prst="rect">
            <a:avLst/>
          </a:prstGeom>
          <a:noFill/>
          <a:ln>
            <a:solidFill>
              <a:schemeClr val="bg2"/>
            </a:solidFill>
          </a:ln>
        </p:spPr>
        <p:txBody>
          <a:bodyPr wrap="square" rtlCol="0">
            <a:spAutoFit/>
          </a:bodyPr>
          <a:lstStyle/>
          <a:p>
            <a:r>
              <a:rPr lang="en-US" sz="2000" b="1" dirty="0">
                <a:solidFill>
                  <a:srgbClr val="C00000"/>
                </a:solidFill>
                <a:latin typeface="Aptos Display" panose="020B0004020202020204" pitchFamily="34" charset="0"/>
                <a:cs typeface="Arabic Typesetting" panose="03020402040406030203" pitchFamily="66" charset="-78"/>
              </a:rPr>
              <a:t>Conclusion: </a:t>
            </a:r>
            <a:r>
              <a:rPr lang="en-US" sz="2000" dirty="0">
                <a:latin typeface="Aptos Display" panose="020B0004020202020204" pitchFamily="34" charset="0"/>
                <a:cs typeface="Arabic Typesetting" panose="03020402040406030203" pitchFamily="66" charset="-78"/>
              </a:rPr>
              <a:t>It’s too difficult to make any clear conclusion from all </a:t>
            </a:r>
            <a:r>
              <a:rPr lang="en-US" sz="2000" dirty="0">
                <a:effectLst/>
                <a:latin typeface="Aptos Display" panose="020B0004020202020204" pitchFamily="34" charset="0"/>
                <a:ea typeface="Calibri" panose="020F0502020204030204" pitchFamily="34" charset="0"/>
                <a:cs typeface="Arabic Typesetting" panose="03020402040406030203" pitchFamily="66" charset="-78"/>
              </a:rPr>
              <a:t>the boxplots given </a:t>
            </a:r>
            <a:r>
              <a:rPr lang="en-US" sz="2000" dirty="0">
                <a:solidFill>
                  <a:srgbClr val="FF9021"/>
                </a:solidFill>
                <a:effectLst/>
                <a:latin typeface="Aptos Display" panose="020B0004020202020204" pitchFamily="34" charset="0"/>
                <a:ea typeface="Calibri" panose="020F0502020204030204" pitchFamily="34" charset="0"/>
                <a:cs typeface="Arabic Typesetting" panose="03020402040406030203" pitchFamily="66" charset="-78"/>
              </a:rPr>
              <a:t>clumsy visuals</a:t>
            </a:r>
            <a:r>
              <a:rPr lang="en-US" sz="2000" dirty="0">
                <a:effectLst/>
                <a:latin typeface="Aptos Display" panose="020B0004020202020204" pitchFamily="34" charset="0"/>
                <a:ea typeface="Calibri" panose="020F0502020204030204" pitchFamily="34" charset="0"/>
                <a:cs typeface="Arabic Typesetting" panose="03020402040406030203" pitchFamily="66" charset="-78"/>
              </a:rPr>
              <a:t> throughout all the years, still can see  </a:t>
            </a:r>
            <a:r>
              <a:rPr lang="en-US" sz="2000" dirty="0">
                <a:solidFill>
                  <a:srgbClr val="0070C0"/>
                </a:solidFill>
                <a:effectLst/>
                <a:latin typeface="Aptos Display" panose="020B0004020202020204" pitchFamily="34" charset="0"/>
                <a:ea typeface="Calibri" panose="020F0502020204030204" pitchFamily="34" charset="0"/>
                <a:cs typeface="Arabic Typesetting" panose="03020402040406030203" pitchFamily="66" charset="-78"/>
              </a:rPr>
              <a:t>seasonality  in increasing temp</a:t>
            </a:r>
            <a:r>
              <a:rPr lang="en-US" sz="2000" dirty="0">
                <a:effectLst/>
                <a:latin typeface="Aptos Display" panose="020B0004020202020204" pitchFamily="34" charset="0"/>
                <a:ea typeface="Calibri" panose="020F0502020204030204" pitchFamily="34" charset="0"/>
                <a:cs typeface="Arabic Typesetting" panose="03020402040406030203" pitchFamily="66" charset="-78"/>
              </a:rPr>
              <a:t>. of every year.</a:t>
            </a:r>
            <a:endParaRPr lang="en-IN" sz="2000" dirty="0">
              <a:latin typeface="Aptos Display" panose="020B0004020202020204" pitchFamily="34" charset="0"/>
              <a:cs typeface="Arabic Typesetting" panose="03020402040406030203" pitchFamily="66" charset="-78"/>
            </a:endParaRPr>
          </a:p>
        </p:txBody>
      </p:sp>
    </p:spTree>
    <p:extLst>
      <p:ext uri="{BB962C8B-B14F-4D97-AF65-F5344CB8AC3E}">
        <p14:creationId xmlns:p14="http://schemas.microsoft.com/office/powerpoint/2010/main" val="602695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4956</TotalTime>
  <Words>2981</Words>
  <Application>Microsoft Office PowerPoint</Application>
  <PresentationFormat>Widescreen</PresentationFormat>
  <Paragraphs>168</Paragraphs>
  <Slides>22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Algerian</vt:lpstr>
      <vt:lpstr>Aptos Display</vt:lpstr>
      <vt:lpstr>Arabic Typesetting</vt:lpstr>
      <vt:lpstr>Arial</vt:lpstr>
      <vt:lpstr>Baskerville Old Face</vt:lpstr>
      <vt:lpstr>Bodoni MT Condensed</vt:lpstr>
      <vt:lpstr>Calibri</vt:lpstr>
      <vt:lpstr>Calibri Light</vt:lpstr>
      <vt:lpstr>Elephant</vt:lpstr>
      <vt:lpstr>Lucida Console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Debnarayan Bhunia</dc:creator>
  <cp:lastModifiedBy>Deb Bhunia</cp:lastModifiedBy>
  <cp:revision>52</cp:revision>
  <dcterms:created xsi:type="dcterms:W3CDTF">2024-05-06T14:01:33Z</dcterms:created>
  <dcterms:modified xsi:type="dcterms:W3CDTF">2025-09-06T06:56:40Z</dcterms:modified>
</cp:coreProperties>
</file>